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Default Extension="gif" ContentType="image/gif"/>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Default Extension="jpeg" ContentType="image/jpeg"/>
  <Override PartName="/ppt/slideLayouts/slideLayout3.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6"/>
  </p:notesMasterIdLst>
  <p:sldIdLst>
    <p:sldId id="264" r:id="rId2"/>
    <p:sldId id="265" r:id="rId3"/>
    <p:sldId id="278" r:id="rId4"/>
    <p:sldId id="256" r:id="rId5"/>
    <p:sldId id="258" r:id="rId6"/>
    <p:sldId id="261" r:id="rId7"/>
    <p:sldId id="259" r:id="rId8"/>
    <p:sldId id="268" r:id="rId9"/>
    <p:sldId id="260" r:id="rId10"/>
    <p:sldId id="283" r:id="rId11"/>
    <p:sldId id="284" r:id="rId12"/>
    <p:sldId id="285" r:id="rId13"/>
    <p:sldId id="269" r:id="rId14"/>
    <p:sldId id="286" r:id="rId15"/>
    <p:sldId id="287" r:id="rId16"/>
    <p:sldId id="279" r:id="rId17"/>
    <p:sldId id="280" r:id="rId18"/>
    <p:sldId id="281" r:id="rId19"/>
    <p:sldId id="288" r:id="rId20"/>
    <p:sldId id="294" r:id="rId21"/>
    <p:sldId id="293" r:id="rId22"/>
    <p:sldId id="289" r:id="rId23"/>
    <p:sldId id="292" r:id="rId24"/>
    <p:sldId id="291" r:id="rId25"/>
    <p:sldId id="295" r:id="rId26"/>
    <p:sldId id="290" r:id="rId27"/>
    <p:sldId id="296" r:id="rId28"/>
    <p:sldId id="272" r:id="rId29"/>
    <p:sldId id="273" r:id="rId30"/>
    <p:sldId id="274" r:id="rId31"/>
    <p:sldId id="275" r:id="rId32"/>
    <p:sldId id="266" r:id="rId33"/>
    <p:sldId id="263" r:id="rId34"/>
    <p:sldId id="277" r:id="rId3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6257" autoAdjust="0"/>
    <p:restoredTop sz="94660"/>
  </p:normalViewPr>
  <p:slideViewPr>
    <p:cSldViewPr>
      <p:cViewPr>
        <p:scale>
          <a:sx n="66" d="100"/>
          <a:sy n="66" d="100"/>
        </p:scale>
        <p:origin x="-1252" y="-48"/>
      </p:cViewPr>
      <p:guideLst>
        <p:guide orient="horz" pos="216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B1F4368-BBDC-428C-BC00-7F476069CF09}" type="datetimeFigureOut">
              <a:rPr lang="en-US" smtClean="0"/>
              <a:pPr/>
              <a:t>7/3/2019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FEADA8F-8DFD-4ABA-BFD3-4FF562317BD3}"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9FEADA8F-8DFD-4ABA-BFD3-4FF562317BD3}" type="slidenum">
              <a:rPr lang="en-US" smtClean="0"/>
              <a:pPr/>
              <a:t>6</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9FEADA8F-8DFD-4ABA-BFD3-4FF562317BD3}" type="slidenum">
              <a:rPr lang="en-US" smtClean="0"/>
              <a:pPr/>
              <a:t>13</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ight Triangle 9"/>
          <p:cNvSpPr/>
          <p:nvPr/>
        </p:nvSpPr>
        <p:spPr>
          <a:xfrm>
            <a:off x="-2" y="4664147"/>
            <a:ext cx="9151089" cy="0"/>
          </a:xfrm>
          <a:prstGeom prst="rtTriangle">
            <a:avLst/>
          </a:prstGeom>
          <a:gradFill flip="none" rotWithShape="1">
            <a:gsLst>
              <a:gs pos="0">
                <a:schemeClr val="accent1">
                  <a:shade val="35000"/>
                  <a:satMod val="170000"/>
                  <a:alpha val="100000"/>
                </a:schemeClr>
              </a:gs>
              <a:gs pos="55000">
                <a:schemeClr val="accent1">
                  <a:tint val="90000"/>
                  <a:satMod val="150000"/>
                  <a:alpha val="100000"/>
                </a:schemeClr>
              </a:gs>
              <a:gs pos="100000">
                <a:schemeClr val="accent1">
                  <a:shade val="35000"/>
                  <a:satMod val="170000"/>
                  <a:alpha val="100000"/>
                </a:schemeClr>
              </a:gs>
            </a:gsLst>
            <a:lin ang="3000000" scaled="1"/>
            <a:tileRect/>
          </a:gradFill>
          <a:ln w="127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9" name="Title 8"/>
          <p:cNvSpPr>
            <a:spLocks noGrp="1"/>
          </p:cNvSpPr>
          <p:nvPr>
            <p:ph type="ctrTitle"/>
          </p:nvPr>
        </p:nvSpPr>
        <p:spPr>
          <a:xfrm>
            <a:off x="685800" y="1752601"/>
            <a:ext cx="7772400" cy="1829761"/>
          </a:xfrm>
        </p:spPr>
        <p:txBody>
          <a:bodyPr vert="horz" anchor="b">
            <a:normAutofit/>
            <a:scene3d>
              <a:camera prst="orthographicFront"/>
              <a:lightRig rig="soft" dir="t"/>
            </a:scene3d>
            <a:sp3d prstMaterial="softEdge">
              <a:bevelT w="25400" h="25400"/>
            </a:sp3d>
          </a:bodyPr>
          <a:lstStyle>
            <a:lvl1pPr algn="r">
              <a:defRPr sz="4800" b="1">
                <a:solidFill>
                  <a:schemeClr val="tx2"/>
                </a:solidFill>
                <a:effectLst>
                  <a:outerShdw blurRad="31750" dist="25400" dir="5400000" algn="tl" rotWithShape="0">
                    <a:srgbClr val="000000">
                      <a:alpha val="25000"/>
                    </a:srgbClr>
                  </a:outerShdw>
                </a:effectLst>
              </a:defRPr>
            </a:lvl1pPr>
            <a:extLst/>
          </a:lstStyle>
          <a:p>
            <a:r>
              <a:rPr kumimoji="0" lang="en-US" smtClean="0"/>
              <a:t>Click to edit Master title style</a:t>
            </a:r>
            <a:endParaRPr kumimoji="0" lang="en-US"/>
          </a:p>
        </p:txBody>
      </p:sp>
      <p:sp>
        <p:nvSpPr>
          <p:cNvPr id="17" name="Subtitle 16"/>
          <p:cNvSpPr>
            <a:spLocks noGrp="1"/>
          </p:cNvSpPr>
          <p:nvPr>
            <p:ph type="subTitle" idx="1"/>
          </p:nvPr>
        </p:nvSpPr>
        <p:spPr>
          <a:xfrm>
            <a:off x="685800" y="3611607"/>
            <a:ext cx="7772400" cy="1199704"/>
          </a:xfrm>
        </p:spPr>
        <p:txBody>
          <a:bodyPr lIns="45720" rIns="45720"/>
          <a:lstStyle>
            <a:lvl1pPr marL="0" marR="64008" indent="0" algn="r">
              <a:buNone/>
              <a:defRPr>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smtClean="0"/>
              <a:t>Click to edit Master subtitle style</a:t>
            </a:r>
            <a:endParaRPr kumimoji="0" lang="en-US"/>
          </a:p>
        </p:txBody>
      </p:sp>
      <p:grpSp>
        <p:nvGrpSpPr>
          <p:cNvPr id="2" name="Group 1"/>
          <p:cNvGrpSpPr/>
          <p:nvPr/>
        </p:nvGrpSpPr>
        <p:grpSpPr>
          <a:xfrm>
            <a:off x="-3765" y="4953000"/>
            <a:ext cx="9147765" cy="1912088"/>
            <a:chOff x="-3765" y="4832896"/>
            <a:chExt cx="9147765" cy="2032192"/>
          </a:xfrm>
        </p:grpSpPr>
        <p:sp>
          <p:nvSpPr>
            <p:cNvPr id="7" name="Freeform 6"/>
            <p:cNvSpPr>
              <a:spLocks/>
            </p:cNvSpPr>
            <p:nvPr/>
          </p:nvSpPr>
          <p:spPr bwMode="auto">
            <a:xfrm>
              <a:off x="1687513" y="4832896"/>
              <a:ext cx="7456487" cy="518816"/>
            </a:xfrm>
            <a:custGeom>
              <a:avLst>
                <a:gd name="A1" fmla="val 0"/>
                <a:gd name="A2" fmla="val 0"/>
                <a:gd name="A3" fmla="val 0"/>
                <a:gd name="A4" fmla="val 0"/>
                <a:gd name="A5" fmla="val 0"/>
                <a:gd name="A6" fmla="val 0"/>
                <a:gd name="A7" fmla="val 0"/>
                <a:gd name="A8" fmla="val 0"/>
              </a:avLst>
              <a:gdLst/>
              <a:ahLst/>
              <a:cxnLst>
                <a:cxn ang="0">
                  <a:pos x="4697" y="0"/>
                </a:cxn>
                <a:cxn ang="0">
                  <a:pos x="4697" y="367"/>
                </a:cxn>
                <a:cxn ang="0">
                  <a:pos x="0" y="218"/>
                </a:cxn>
                <a:cxn ang="0">
                  <a:pos x="4697" y="0"/>
                </a:cxn>
              </a:cxnLst>
              <a:rect l="0" t="0" r="0" b="0"/>
              <a:pathLst>
                <a:path w="4697" h="367">
                  <a:moveTo>
                    <a:pt x="4697" y="0"/>
                  </a:moveTo>
                  <a:lnTo>
                    <a:pt x="4697" y="367"/>
                  </a:lnTo>
                  <a:lnTo>
                    <a:pt x="0" y="218"/>
                  </a:lnTo>
                  <a:lnTo>
                    <a:pt x="4697" y="0"/>
                  </a:lnTo>
                  <a:close/>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8" name="Freeform 7"/>
            <p:cNvSpPr>
              <a:spLocks/>
            </p:cNvSpPr>
            <p:nvPr/>
          </p:nvSpPr>
          <p:spPr bwMode="auto">
            <a:xfrm>
              <a:off x="35443" y="5135526"/>
              <a:ext cx="9108557"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0" y="0"/>
                  </a:moveTo>
                  <a:lnTo>
                    <a:pt x="5760" y="0"/>
                  </a:lnTo>
                  <a:lnTo>
                    <a:pt x="5760" y="528"/>
                  </a:lnTo>
                  <a:lnTo>
                    <a:pt x="48" y="0"/>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1" name="Freeform 10"/>
            <p:cNvSpPr>
              <a:spLocks/>
            </p:cNvSpPr>
            <p:nvPr/>
          </p:nvSpPr>
          <p:spPr bwMode="auto">
            <a:xfrm>
              <a:off x="0" y="4883888"/>
              <a:ext cx="9144000" cy="1981200"/>
            </a:xfrm>
            <a:custGeom>
              <a:avLst>
                <a:gd name="A1" fmla="val 0"/>
                <a:gd name="A2" fmla="val 0"/>
                <a:gd name="A3" fmla="val 0"/>
                <a:gd name="A4" fmla="val 0"/>
                <a:gd name="A5" fmla="val 0"/>
                <a:gd name="A6" fmla="val 0"/>
                <a:gd name="A7" fmla="val 0"/>
                <a:gd name="A8" fmla="val 0"/>
              </a:avLst>
              <a:gdLst/>
              <a:ahLst/>
              <a:cxnLst>
                <a:cxn ang="0">
                  <a:pos x="0" y="0"/>
                </a:cxn>
                <a:cxn ang="0">
                  <a:pos x="0" y="1248"/>
                </a:cxn>
                <a:cxn ang="0">
                  <a:pos x="5760" y="1248"/>
                </a:cxn>
                <a:cxn ang="0">
                  <a:pos x="5760" y="528"/>
                </a:cxn>
                <a:cxn ang="0">
                  <a:pos x="0" y="0"/>
                </a:cxn>
              </a:cxnLst>
              <a:rect l="0" t="0" r="0" b="0"/>
              <a:pathLst>
                <a:path w="5760" h="1248">
                  <a:moveTo>
                    <a:pt x="0" y="0"/>
                  </a:moveTo>
                  <a:lnTo>
                    <a:pt x="0" y="1248"/>
                  </a:lnTo>
                  <a:lnTo>
                    <a:pt x="5760" y="1248"/>
                  </a:lnTo>
                  <a:lnTo>
                    <a:pt x="5760" y="528"/>
                  </a:lnTo>
                  <a:lnTo>
                    <a:pt x="0" y="0"/>
                  </a:lnTo>
                  <a:close/>
                </a:path>
              </a:pathLst>
            </a:custGeom>
            <a:blipFill>
              <a:blip r:embed="rId2">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eaLnBrk="1" latinLnBrk="0" hangingPunct="1"/>
              <a:endParaRPr kumimoji="0" lang="en-US"/>
            </a:p>
          </p:txBody>
        </p:sp>
        <p:cxnSp>
          <p:nvCxnSpPr>
            <p:cNvPr id="12" name="Straight Connector 11"/>
            <p:cNvCxnSpPr/>
            <p:nvPr/>
          </p:nvCxnSpPr>
          <p:spPr>
            <a:xfrm>
              <a:off x="-3765" y="4880373"/>
              <a:ext cx="9147765" cy="83994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grpSp>
      <p:sp>
        <p:nvSpPr>
          <p:cNvPr id="30" name="Date Placeholder 29"/>
          <p:cNvSpPr>
            <a:spLocks noGrp="1"/>
          </p:cNvSpPr>
          <p:nvPr>
            <p:ph type="dt" sz="half" idx="10"/>
          </p:nvPr>
        </p:nvSpPr>
        <p:spPr/>
        <p:txBody>
          <a:bodyPr/>
          <a:lstStyle>
            <a:lvl1pPr>
              <a:defRPr>
                <a:solidFill>
                  <a:srgbClr val="FFFFFF"/>
                </a:solidFill>
              </a:defRPr>
            </a:lvl1pPr>
            <a:extLst/>
          </a:lstStyle>
          <a:p>
            <a:fld id="{1635FA95-7DCA-4287-AEC4-F488A96CACB1}" type="datetimeFigureOut">
              <a:rPr lang="en-US" smtClean="0"/>
              <a:pPr/>
              <a:t>7/3/2019</a:t>
            </a:fld>
            <a:endParaRPr lang="en-US"/>
          </a:p>
        </p:txBody>
      </p:sp>
      <p:sp>
        <p:nvSpPr>
          <p:cNvPr id="19" name="Footer Placeholder 18"/>
          <p:cNvSpPr>
            <a:spLocks noGrp="1"/>
          </p:cNvSpPr>
          <p:nvPr>
            <p:ph type="ftr" sz="quarter" idx="11"/>
          </p:nvPr>
        </p:nvSpPr>
        <p:spPr/>
        <p:txBody>
          <a:bodyPr/>
          <a:lstStyle>
            <a:lvl1pPr>
              <a:defRPr>
                <a:solidFill>
                  <a:schemeClr val="accent1">
                    <a:tint val="20000"/>
                  </a:schemeClr>
                </a:solidFill>
              </a:defRPr>
            </a:lvl1pPr>
            <a:extLst/>
          </a:lstStyle>
          <a:p>
            <a:endParaRPr lang="en-US"/>
          </a:p>
        </p:txBody>
      </p:sp>
      <p:sp>
        <p:nvSpPr>
          <p:cNvPr id="27" name="Slide Number Placeholder 26"/>
          <p:cNvSpPr>
            <a:spLocks noGrp="1"/>
          </p:cNvSpPr>
          <p:nvPr>
            <p:ph type="sldNum" sz="quarter" idx="12"/>
          </p:nvPr>
        </p:nvSpPr>
        <p:spPr/>
        <p:txBody>
          <a:bodyPr/>
          <a:lstStyle>
            <a:lvl1pPr>
              <a:defRPr>
                <a:solidFill>
                  <a:srgbClr val="FFFFFF"/>
                </a:solidFill>
              </a:defRPr>
            </a:lvl1pPr>
            <a:extLst/>
          </a:lstStyle>
          <a:p>
            <a:fld id="{D27A4D98-9E1D-4820-A859-F7A4104CA55C}"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1481329"/>
            <a:ext cx="8229600" cy="4386071"/>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1635FA95-7DCA-4287-AEC4-F488A96CACB1}" type="datetimeFigureOut">
              <a:rPr lang="en-US" smtClean="0"/>
              <a:pPr/>
              <a:t>7/3/2019</a:t>
            </a:fld>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D27A4D98-9E1D-4820-A859-F7A4104CA55C}"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44013" y="274640"/>
            <a:ext cx="1777470" cy="5592761"/>
          </a:xfrm>
        </p:spPr>
        <p:txBody>
          <a:bodyPr vert="eaVert"/>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274641"/>
            <a:ext cx="6324600" cy="5592760"/>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1635FA95-7DCA-4287-AEC4-F488A96CACB1}" type="datetimeFigureOut">
              <a:rPr lang="en-US" smtClean="0"/>
              <a:pPr/>
              <a:t>7/3/2019</a:t>
            </a:fld>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D27A4D98-9E1D-4820-A859-F7A4104CA55C}"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1635FA95-7DCA-4287-AEC4-F488A96CACB1}" type="datetimeFigureOut">
              <a:rPr lang="en-US" smtClean="0"/>
              <a:pPr/>
              <a:t>7/3/2019</a:t>
            </a:fld>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D27A4D98-9E1D-4820-A859-F7A4104CA55C}" type="slidenum">
              <a:rPr lang="en-US" smtClean="0"/>
              <a:pPr/>
              <a:t>‹#›</a:t>
            </a:fld>
            <a:endParaRPr lang="en-US"/>
          </a:p>
        </p:txBody>
      </p:sp>
      <p:sp>
        <p:nvSpPr>
          <p:cNvPr id="7" name="Title 6"/>
          <p:cNvSpPr>
            <a:spLocks noGrp="1"/>
          </p:cNvSpPr>
          <p:nvPr>
            <p:ph type="title"/>
          </p:nvPr>
        </p:nvSpPr>
        <p:spPr/>
        <p:txBody>
          <a:bodyPr rtlCol="0"/>
          <a:lstStyle>
            <a:extLst/>
          </a:lstStyle>
          <a:p>
            <a:r>
              <a:rPr kumimoji="0" lang="en-US" smtClean="0"/>
              <a:t>Click to edit Master title style</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76" y="1059712"/>
            <a:ext cx="7772400" cy="1828800"/>
          </a:xfrm>
        </p:spPr>
        <p:txBody>
          <a:bodyPr vert="horz" anchor="b">
            <a:normAutofit/>
            <a:scene3d>
              <a:camera prst="orthographicFront"/>
              <a:lightRig rig="soft" dir="t"/>
            </a:scene3d>
            <a:sp3d prstMaterial="softEdge">
              <a:bevelT w="25400" h="25400"/>
            </a:sp3d>
          </a:bodyPr>
          <a:lstStyle>
            <a:lvl1pPr algn="r">
              <a:buNone/>
              <a:defRPr sz="4800" b="1" cap="none" baseline="0">
                <a:effectLst>
                  <a:outerShdw blurRad="31750" dist="25400" dir="5400000" algn="tl" rotWithShape="0">
                    <a:srgbClr val="000000">
                      <a:alpha val="25000"/>
                    </a:srgbClr>
                  </a:outerShdw>
                </a:effectLst>
              </a:defRPr>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3922713" y="2931712"/>
            <a:ext cx="4572000" cy="1454888"/>
          </a:xfrm>
        </p:spPr>
        <p:txBody>
          <a:bodyPr lIns="91440" rIns="91440" anchor="t"/>
          <a:lstStyle>
            <a:lvl1pPr marL="0" indent="0" algn="l">
              <a:buNone/>
              <a:defRPr sz="23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extLst/>
          </a:lstStyle>
          <a:p>
            <a:fld id="{1635FA95-7DCA-4287-AEC4-F488A96CACB1}" type="datetimeFigureOut">
              <a:rPr lang="en-US" smtClean="0"/>
              <a:pPr/>
              <a:t>7/3/2019</a:t>
            </a:fld>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D27A4D98-9E1D-4820-A859-F7A4104CA55C}" type="slidenum">
              <a:rPr lang="en-US" smtClean="0"/>
              <a:pPr/>
              <a:t>‹#›</a:t>
            </a:fld>
            <a:endParaRPr lang="en-US"/>
          </a:p>
        </p:txBody>
      </p:sp>
      <p:sp>
        <p:nvSpPr>
          <p:cNvPr id="7" name="Chevron 6"/>
          <p:cNvSpPr/>
          <p:nvPr/>
        </p:nvSpPr>
        <p:spPr>
          <a:xfrm>
            <a:off x="3636680" y="3005472"/>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
        <p:nvSpPr>
          <p:cNvPr id="8" name="Chevron 7"/>
          <p:cNvSpPr/>
          <p:nvPr/>
        </p:nvSpPr>
        <p:spPr>
          <a:xfrm>
            <a:off x="3450264" y="3005472"/>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bg>
      <p:bgRef idx="1002">
        <a:schemeClr val="bg1"/>
      </p:bgRef>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481328"/>
            <a:ext cx="40386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648200" y="1481328"/>
            <a:ext cx="40386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extLst/>
          </a:lstStyle>
          <a:p>
            <a:fld id="{1635FA95-7DCA-4287-AEC4-F488A96CACB1}" type="datetimeFigureOut">
              <a:rPr lang="en-US" smtClean="0"/>
              <a:pPr/>
              <a:t>7/3/2019</a:t>
            </a:fld>
            <a:endParaRPr lang="en-US"/>
          </a:p>
        </p:txBody>
      </p:sp>
      <p:sp>
        <p:nvSpPr>
          <p:cNvPr id="6" name="Footer Placeholder 5"/>
          <p:cNvSpPr>
            <a:spLocks noGrp="1"/>
          </p:cNvSpPr>
          <p:nvPr>
            <p:ph type="ftr" sz="quarter" idx="11"/>
          </p:nvPr>
        </p:nvSpPr>
        <p:spPr/>
        <p:txBody>
          <a:bodyPr/>
          <a:lstStyle>
            <a:extLst/>
          </a:lstStyle>
          <a:p>
            <a:endParaRPr lang="en-US"/>
          </a:p>
        </p:txBody>
      </p:sp>
      <p:sp>
        <p:nvSpPr>
          <p:cNvPr id="7" name="Slide Number Placeholder 6"/>
          <p:cNvSpPr>
            <a:spLocks noGrp="1"/>
          </p:cNvSpPr>
          <p:nvPr>
            <p:ph type="sldNum" sz="quarter" idx="12"/>
          </p:nvPr>
        </p:nvSpPr>
        <p:spPr/>
        <p:txBody>
          <a:bodyPr/>
          <a:lstStyle>
            <a:extLst/>
          </a:lstStyle>
          <a:p>
            <a:fld id="{D27A4D98-9E1D-4820-A859-F7A4104CA55C}" type="slidenum">
              <a:rPr lang="en-US" smtClean="0"/>
              <a:pPr/>
              <a:t>‹#›</a:t>
            </a:fld>
            <a:endParaRPr lang="en-US"/>
          </a:p>
        </p:txBody>
      </p:sp>
      <p:sp>
        <p:nvSpPr>
          <p:cNvPr id="8" name="Title 7"/>
          <p:cNvSpPr>
            <a:spLocks noGrp="1"/>
          </p:cNvSpPr>
          <p:nvPr>
            <p:ph type="title"/>
          </p:nvPr>
        </p:nvSpPr>
        <p:spPr/>
        <p:txBody>
          <a:bodyPr rtlCol="0"/>
          <a:lstStyle>
            <a:extLst/>
          </a:lstStyle>
          <a:p>
            <a:r>
              <a:rPr kumimoji="0" lang="en-US" smtClean="0"/>
              <a:t>Click to edit Master title style</a:t>
            </a:r>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8229600" cy="1143000"/>
          </a:xfrm>
        </p:spPr>
        <p:txBody>
          <a:bodyPr anchor="ctr"/>
          <a:lstStyle>
            <a:lvl1pPr>
              <a:defRPr/>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5410200"/>
            <a:ext cx="4040188"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45026" y="5410200"/>
            <a:ext cx="4041775"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457200" y="1444294"/>
            <a:ext cx="4040188" cy="3941763"/>
          </a:xfrm>
          <a:ln>
            <a:noFill/>
            <a:prstDash val="sysDash"/>
            <a:miter lim="800000"/>
          </a:ln>
        </p:spPr>
        <p:txBody>
          <a:bodyPr/>
          <a:lstStyle>
            <a:lvl1pPr>
              <a:defRPr sz="2400"/>
            </a:lvl1pPr>
            <a:lvl2pPr>
              <a:defRPr sz="2000"/>
            </a:lvl2pPr>
            <a:lvl3pPr>
              <a:defRPr sz="1800"/>
            </a:lvl3pPr>
            <a:lvl4pPr>
              <a:defRPr sz="1600"/>
            </a:lvl4pPr>
            <a:lvl5pPr>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645025" y="1444294"/>
            <a:ext cx="4041775" cy="3941763"/>
          </a:xfrm>
          <a:ln>
            <a:noFill/>
            <a:prstDash val="sysDash"/>
            <a:miter lim="800000"/>
          </a:ln>
        </p:spPr>
        <p:txBody>
          <a:bodyPr/>
          <a:lstStyle>
            <a:lvl1pPr>
              <a:spcBef>
                <a:spcPts val="0"/>
              </a:spcBef>
              <a:defRPr sz="2400"/>
            </a:lvl1pPr>
            <a:lvl2pPr>
              <a:defRPr sz="2000"/>
            </a:lvl2pPr>
            <a:lvl3pPr>
              <a:defRPr sz="1800"/>
            </a:lvl3pPr>
            <a:lvl4pPr>
              <a:defRPr sz="1600"/>
            </a:lvl4pPr>
            <a:lvl5pPr>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extLst/>
          </a:lstStyle>
          <a:p>
            <a:fld id="{1635FA95-7DCA-4287-AEC4-F488A96CACB1}" type="datetimeFigureOut">
              <a:rPr lang="en-US" smtClean="0"/>
              <a:pPr/>
              <a:t>7/3/2019</a:t>
            </a:fld>
            <a:endParaRPr lang="en-US"/>
          </a:p>
        </p:txBody>
      </p:sp>
      <p:sp>
        <p:nvSpPr>
          <p:cNvPr id="8" name="Footer Placeholder 7"/>
          <p:cNvSpPr>
            <a:spLocks noGrp="1"/>
          </p:cNvSpPr>
          <p:nvPr>
            <p:ph type="ftr" sz="quarter" idx="11"/>
          </p:nvPr>
        </p:nvSpPr>
        <p:spPr/>
        <p:txBody>
          <a:bodyPr/>
          <a:lstStyle>
            <a:extLst/>
          </a:lstStyle>
          <a:p>
            <a:endParaRPr lang="en-US"/>
          </a:p>
        </p:txBody>
      </p:sp>
      <p:sp>
        <p:nvSpPr>
          <p:cNvPr id="9" name="Slide Number Placeholder 8"/>
          <p:cNvSpPr>
            <a:spLocks noGrp="1"/>
          </p:cNvSpPr>
          <p:nvPr>
            <p:ph type="sldNum" sz="quarter" idx="12"/>
          </p:nvPr>
        </p:nvSpPr>
        <p:spPr/>
        <p:txBody>
          <a:bodyPr/>
          <a:lstStyle>
            <a:extLst/>
          </a:lstStyle>
          <a:p>
            <a:fld id="{D27A4D98-9E1D-4820-A859-F7A4104CA55C}"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bg>
      <p:bgRef idx="1002">
        <a:schemeClr val="bg1"/>
      </p:bgRef>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extLst/>
          </a:lstStyle>
          <a:p>
            <a:fld id="{1635FA95-7DCA-4287-AEC4-F488A96CACB1}" type="datetimeFigureOut">
              <a:rPr lang="en-US" smtClean="0"/>
              <a:pPr/>
              <a:t>7/3/2019</a:t>
            </a:fld>
            <a:endParaRPr lang="en-US"/>
          </a:p>
        </p:txBody>
      </p:sp>
      <p:sp>
        <p:nvSpPr>
          <p:cNvPr id="4" name="Footer Placeholder 3"/>
          <p:cNvSpPr>
            <a:spLocks noGrp="1"/>
          </p:cNvSpPr>
          <p:nvPr>
            <p:ph type="ftr" sz="quarter" idx="11"/>
          </p:nvPr>
        </p:nvSpPr>
        <p:spPr/>
        <p:txBody>
          <a:bodyPr/>
          <a:lstStyle>
            <a:extLst/>
          </a:lstStyle>
          <a:p>
            <a:endParaRPr lang="en-US"/>
          </a:p>
        </p:txBody>
      </p:sp>
      <p:sp>
        <p:nvSpPr>
          <p:cNvPr id="5" name="Slide Number Placeholder 4"/>
          <p:cNvSpPr>
            <a:spLocks noGrp="1"/>
          </p:cNvSpPr>
          <p:nvPr>
            <p:ph type="sldNum" sz="quarter" idx="12"/>
          </p:nvPr>
        </p:nvSpPr>
        <p:spPr/>
        <p:txBody>
          <a:bodyPr/>
          <a:lstStyle>
            <a:extLst/>
          </a:lstStyle>
          <a:p>
            <a:fld id="{D27A4D98-9E1D-4820-A859-F7A4104CA55C}" type="slidenum">
              <a:rPr lang="en-US" smtClean="0"/>
              <a:pPr/>
              <a:t>‹#›</a:t>
            </a:fld>
            <a:endParaRPr lang="en-US"/>
          </a:p>
        </p:txBody>
      </p:sp>
      <p:sp>
        <p:nvSpPr>
          <p:cNvPr id="6" name="Title 5"/>
          <p:cNvSpPr>
            <a:spLocks noGrp="1"/>
          </p:cNvSpPr>
          <p:nvPr>
            <p:ph type="title"/>
          </p:nvPr>
        </p:nvSpPr>
        <p:spPr/>
        <p:txBody>
          <a:bodyPr rtlCol="0"/>
          <a:lstStyle>
            <a:extLst/>
          </a:lstStyle>
          <a:p>
            <a:r>
              <a:rPr kumimoji="0" lang="en-US" smtClean="0"/>
              <a:t>Click to edit Master title style</a:t>
            </a:r>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extLst/>
          </a:lstStyle>
          <a:p>
            <a:fld id="{1635FA95-7DCA-4287-AEC4-F488A96CACB1}" type="datetimeFigureOut">
              <a:rPr lang="en-US" smtClean="0"/>
              <a:pPr/>
              <a:t>7/3/2019</a:t>
            </a:fld>
            <a:endParaRPr lang="en-US"/>
          </a:p>
        </p:txBody>
      </p:sp>
      <p:sp>
        <p:nvSpPr>
          <p:cNvPr id="3" name="Footer Placeholder 2"/>
          <p:cNvSpPr>
            <a:spLocks noGrp="1"/>
          </p:cNvSpPr>
          <p:nvPr>
            <p:ph type="ftr" sz="quarter" idx="11"/>
          </p:nvPr>
        </p:nvSpPr>
        <p:spPr/>
        <p:txBody>
          <a:bodyPr/>
          <a:lstStyle>
            <a:extLst/>
          </a:lstStyle>
          <a:p>
            <a:endParaRPr lang="en-US"/>
          </a:p>
        </p:txBody>
      </p:sp>
      <p:sp>
        <p:nvSpPr>
          <p:cNvPr id="4" name="Slide Number Placeholder 3"/>
          <p:cNvSpPr>
            <a:spLocks noGrp="1"/>
          </p:cNvSpPr>
          <p:nvPr>
            <p:ph type="sldNum" sz="quarter" idx="12"/>
          </p:nvPr>
        </p:nvSpPr>
        <p:spPr/>
        <p:txBody>
          <a:bodyPr/>
          <a:lstStyle>
            <a:extLst/>
          </a:lstStyle>
          <a:p>
            <a:fld id="{D27A4D98-9E1D-4820-A859-F7A4104CA55C}"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914400" y="4876800"/>
            <a:ext cx="7481776" cy="457200"/>
          </a:xfrm>
        </p:spPr>
        <p:txBody>
          <a:bodyPr vert="horz" anchor="t">
            <a:noAutofit/>
            <a:sp3d prstMaterial="softEdge">
              <a:bevelT w="0" h="0"/>
            </a:sp3d>
          </a:bodyPr>
          <a:lstStyle>
            <a:lvl1pPr algn="r">
              <a:buNone/>
              <a:defRPr sz="2500" b="0">
                <a:solidFill>
                  <a:schemeClr val="accent1"/>
                </a:solidFill>
                <a:effectLst/>
              </a:defRPr>
            </a:lvl1pPr>
            <a:extLst/>
          </a:lstStyle>
          <a:p>
            <a:r>
              <a:rPr kumimoji="0" lang="en-US" smtClean="0"/>
              <a:t>Click to edit Master title style</a:t>
            </a:r>
            <a:endParaRPr kumimoji="0" lang="en-US"/>
          </a:p>
        </p:txBody>
      </p:sp>
      <p:sp>
        <p:nvSpPr>
          <p:cNvPr id="3" name="Text Placeholder 2"/>
          <p:cNvSpPr>
            <a:spLocks noGrp="1"/>
          </p:cNvSpPr>
          <p:nvPr>
            <p:ph type="body" idx="2"/>
          </p:nvPr>
        </p:nvSpPr>
        <p:spPr>
          <a:xfrm>
            <a:off x="4419600" y="5355102"/>
            <a:ext cx="3974592" cy="914400"/>
          </a:xfrm>
        </p:spPr>
        <p:txBody>
          <a:bodyPr/>
          <a:lstStyle>
            <a:lvl1pPr marL="0" indent="0" algn="r">
              <a:buNone/>
              <a:defRPr sz="1600"/>
            </a:lvl1pPr>
            <a:lvl2pPr>
              <a:buNone/>
              <a:defRPr sz="1200"/>
            </a:lvl2pPr>
            <a:lvl3pPr>
              <a:buNone/>
              <a:defRPr sz="1000"/>
            </a:lvl3pPr>
            <a:lvl4pPr>
              <a:buNone/>
              <a:defRPr sz="900"/>
            </a:lvl4pPr>
            <a:lvl5pPr>
              <a:buNone/>
              <a:defRPr sz="900"/>
            </a:lvl5pPr>
            <a:extLst/>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914400" y="274320"/>
            <a:ext cx="7479792" cy="4572000"/>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a:xfrm>
            <a:off x="6727032" y="6407944"/>
            <a:ext cx="1920240" cy="365760"/>
          </a:xfrm>
        </p:spPr>
        <p:txBody>
          <a:bodyPr/>
          <a:lstStyle>
            <a:extLst/>
          </a:lstStyle>
          <a:p>
            <a:fld id="{1635FA95-7DCA-4287-AEC4-F488A96CACB1}" type="datetimeFigureOut">
              <a:rPr lang="en-US" smtClean="0"/>
              <a:pPr/>
              <a:t>7/3/2019</a:t>
            </a:fld>
            <a:endParaRPr lang="en-US"/>
          </a:p>
        </p:txBody>
      </p:sp>
      <p:sp>
        <p:nvSpPr>
          <p:cNvPr id="6" name="Footer Placeholder 5"/>
          <p:cNvSpPr>
            <a:spLocks noGrp="1"/>
          </p:cNvSpPr>
          <p:nvPr>
            <p:ph type="ftr" sz="quarter" idx="11"/>
          </p:nvPr>
        </p:nvSpPr>
        <p:spPr/>
        <p:txBody>
          <a:bodyPr/>
          <a:lstStyle>
            <a:extLst/>
          </a:lstStyle>
          <a:p>
            <a:endParaRPr lang="en-US"/>
          </a:p>
        </p:txBody>
      </p:sp>
      <p:sp>
        <p:nvSpPr>
          <p:cNvPr id="7" name="Slide Number Placeholder 6"/>
          <p:cNvSpPr>
            <a:spLocks noGrp="1"/>
          </p:cNvSpPr>
          <p:nvPr>
            <p:ph type="sldNum" sz="quarter" idx="12"/>
          </p:nvPr>
        </p:nvSpPr>
        <p:spPr/>
        <p:txBody>
          <a:bodyPr/>
          <a:lstStyle>
            <a:extLst/>
          </a:lstStyle>
          <a:p>
            <a:fld id="{D27A4D98-9E1D-4820-A859-F7A4104CA55C}"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2">
        <a:schemeClr val="bg1"/>
      </p:bgRef>
    </p:bg>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1141232" y="5443402"/>
            <a:ext cx="7162800" cy="648232"/>
          </a:xfrm>
          <a:noFill/>
        </p:spPr>
        <p:txBody>
          <a:bodyPr lIns="91440" tIns="0" rIns="91440" anchor="t"/>
          <a:lstStyle>
            <a:lvl1pPr marL="0" marR="18288" indent="0" algn="r">
              <a:buNone/>
              <a:defRPr sz="1400"/>
            </a:lvl1pPr>
            <a:lvl2pPr>
              <a:defRPr sz="1200"/>
            </a:lvl2pPr>
            <a:lvl3pPr>
              <a:defRPr sz="1000"/>
            </a:lvl3pPr>
            <a:lvl4pPr>
              <a:defRPr sz="900"/>
            </a:lvl4pPr>
            <a:lvl5pPr>
              <a:defRPr sz="900"/>
            </a:lvl5pPr>
            <a:extLst/>
          </a:lstStyle>
          <a:p>
            <a:pPr lvl="0" eaLnBrk="1" latinLnBrk="0" hangingPunct="1"/>
            <a:r>
              <a:rPr kumimoji="0" lang="en-US" smtClean="0"/>
              <a:t>Click to edit Master text styles</a:t>
            </a:r>
          </a:p>
        </p:txBody>
      </p:sp>
      <p:sp>
        <p:nvSpPr>
          <p:cNvPr id="3" name="Picture Placeholder 2"/>
          <p:cNvSpPr>
            <a:spLocks noGrp="1"/>
          </p:cNvSpPr>
          <p:nvPr>
            <p:ph type="pic" idx="1"/>
          </p:nvPr>
        </p:nvSpPr>
        <p:spPr>
          <a:xfrm>
            <a:off x="228600" y="189968"/>
            <a:ext cx="8686800" cy="4389120"/>
          </a:xfrm>
          <a:prstGeom prst="rect">
            <a:avLst/>
          </a:prstGeom>
          <a:solidFill>
            <a:schemeClr val="bg2"/>
          </a:solidFill>
          <a:ln>
            <a:solidFill>
              <a:schemeClr val="bg1"/>
            </a:solidFill>
          </a:ln>
          <a:effectLst>
            <a:innerShdw blurRad="95250">
              <a:srgbClr val="000000"/>
            </a:innerShdw>
          </a:effectLst>
        </p:spPr>
        <p:txBody>
          <a:bodyPr/>
          <a:lstStyle>
            <a:lvl1pPr marL="0" indent="0">
              <a:buNone/>
              <a:defRPr sz="3200"/>
            </a:lvl1pPr>
            <a:extLst/>
          </a:lstStyle>
          <a:p>
            <a:r>
              <a:rPr kumimoji="0" lang="en-US" smtClean="0"/>
              <a:t>Click icon to add picture</a:t>
            </a:r>
            <a:endParaRPr kumimoji="0" lang="en-US" dirty="0"/>
          </a:p>
        </p:txBody>
      </p:sp>
      <p:sp>
        <p:nvSpPr>
          <p:cNvPr id="5" name="Date Placeholder 4"/>
          <p:cNvSpPr>
            <a:spLocks noGrp="1"/>
          </p:cNvSpPr>
          <p:nvPr>
            <p:ph type="dt" sz="half" idx="10"/>
          </p:nvPr>
        </p:nvSpPr>
        <p:spPr/>
        <p:txBody>
          <a:bodyPr/>
          <a:lstStyle>
            <a:lvl1pPr>
              <a:defRPr>
                <a:solidFill>
                  <a:schemeClr val="tx1"/>
                </a:solidFill>
              </a:defRPr>
            </a:lvl1pPr>
            <a:extLst/>
          </a:lstStyle>
          <a:p>
            <a:fld id="{1635FA95-7DCA-4287-AEC4-F488A96CACB1}" type="datetimeFigureOut">
              <a:rPr lang="en-US" smtClean="0"/>
              <a:pPr/>
              <a:t>7/3/2019</a:t>
            </a:fld>
            <a:endParaRPr lang="en-US"/>
          </a:p>
        </p:txBody>
      </p:sp>
      <p:sp>
        <p:nvSpPr>
          <p:cNvPr id="6" name="Footer Placeholder 5"/>
          <p:cNvSpPr>
            <a:spLocks noGrp="1"/>
          </p:cNvSpPr>
          <p:nvPr>
            <p:ph type="ftr" sz="quarter" idx="11"/>
          </p:nvPr>
        </p:nvSpPr>
        <p:spPr>
          <a:xfrm>
            <a:off x="4380072" y="6407944"/>
            <a:ext cx="2350681" cy="365125"/>
          </a:xfrm>
        </p:spPr>
        <p:txBody>
          <a:bodyPr/>
          <a:lstStyle>
            <a:lvl1pPr>
              <a:defRPr>
                <a:solidFill>
                  <a:schemeClr val="tx1"/>
                </a:solidFill>
              </a:defRPr>
            </a:lvl1pPr>
            <a:extLst/>
          </a:lstStyle>
          <a:p>
            <a:endParaRPr lang="en-US"/>
          </a:p>
        </p:txBody>
      </p:sp>
      <p:sp>
        <p:nvSpPr>
          <p:cNvPr id="7" name="Slide Number Placeholder 6"/>
          <p:cNvSpPr>
            <a:spLocks noGrp="1"/>
          </p:cNvSpPr>
          <p:nvPr>
            <p:ph type="sldNum" sz="quarter" idx="12"/>
          </p:nvPr>
        </p:nvSpPr>
        <p:spPr/>
        <p:txBody>
          <a:bodyPr/>
          <a:lstStyle>
            <a:lvl1pPr>
              <a:defRPr>
                <a:solidFill>
                  <a:schemeClr val="tx1"/>
                </a:solidFill>
              </a:defRPr>
            </a:lvl1pPr>
            <a:extLst/>
          </a:lstStyle>
          <a:p>
            <a:fld id="{D27A4D98-9E1D-4820-A859-F7A4104CA55C}" type="slidenum">
              <a:rPr lang="en-US" smtClean="0"/>
              <a:pPr/>
              <a:t>‹#›</a:t>
            </a:fld>
            <a:endParaRPr lang="en-US"/>
          </a:p>
        </p:txBody>
      </p:sp>
      <p:sp>
        <p:nvSpPr>
          <p:cNvPr id="2" name="Title 1"/>
          <p:cNvSpPr>
            <a:spLocks noGrp="1"/>
          </p:cNvSpPr>
          <p:nvPr>
            <p:ph type="title"/>
          </p:nvPr>
        </p:nvSpPr>
        <p:spPr>
          <a:xfrm>
            <a:off x="228600" y="4865122"/>
            <a:ext cx="8075432" cy="562672"/>
          </a:xfrm>
          <a:noFill/>
        </p:spPr>
        <p:txBody>
          <a:bodyPr anchor="t">
            <a:sp3d prstMaterial="softEdge"/>
          </a:bodyPr>
          <a:lstStyle>
            <a:lvl1pPr marR="0" algn="r">
              <a:buNone/>
              <a:defRPr sz="3000" b="0">
                <a:solidFill>
                  <a:schemeClr val="accent1"/>
                </a:solidFill>
                <a:effectLst>
                  <a:outerShdw blurRad="50800" dist="25000" dir="5400000" algn="t" rotWithShape="0">
                    <a:prstClr val="black">
                      <a:alpha val="45000"/>
                    </a:prstClr>
                  </a:outerShdw>
                </a:effectLst>
              </a:defRPr>
            </a:lvl1pPr>
            <a:extLst/>
          </a:lstStyle>
          <a:p>
            <a:r>
              <a:rPr kumimoji="0" lang="en-US" smtClean="0"/>
              <a:t>Click to edit Master title style</a:t>
            </a:r>
            <a:endParaRPr kumimoji="0" lang="en-US"/>
          </a:p>
        </p:txBody>
      </p:sp>
      <p:sp>
        <p:nvSpPr>
          <p:cNvPr id="8" name="Freeform 7"/>
          <p:cNvSpPr>
            <a:spLocks/>
          </p:cNvSpPr>
          <p:nvPr/>
        </p:nvSpPr>
        <p:spPr bwMode="auto">
          <a:xfrm>
            <a:off x="716436" y="5001993"/>
            <a:ext cx="3802003" cy="1443111"/>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329" y="347"/>
                </a:moveTo>
                <a:lnTo>
                  <a:pt x="7156" y="682"/>
                </a:lnTo>
                <a:lnTo>
                  <a:pt x="5229" y="682"/>
                </a:lnTo>
                <a:lnTo>
                  <a:pt x="-328" y="345"/>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9" name="Freeform 8"/>
          <p:cNvSpPr>
            <a:spLocks/>
          </p:cNvSpPr>
          <p:nvPr/>
        </p:nvSpPr>
        <p:spPr bwMode="auto">
          <a:xfrm>
            <a:off x="-53561" y="5785023"/>
            <a:ext cx="3802003"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817" y="97"/>
                </a:moveTo>
                <a:lnTo>
                  <a:pt x="6408" y="682"/>
                </a:lnTo>
                <a:lnTo>
                  <a:pt x="5232" y="685"/>
                </a:lnTo>
                <a:lnTo>
                  <a:pt x="829" y="101"/>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0" name="Right Triangle 9"/>
          <p:cNvSpPr>
            <a:spLocks/>
          </p:cNvSpPr>
          <p:nvPr/>
        </p:nvSpPr>
        <p:spPr bwMode="auto">
          <a:xfrm>
            <a:off x="-6042" y="5791253"/>
            <a:ext cx="3402314" cy="1080868"/>
          </a:xfrm>
          <a:prstGeom prst="rtTriangle">
            <a:avLst/>
          </a:prstGeom>
          <a:blipFill>
            <a:blip r:embed="rId2">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eaLnBrk="1" latinLnBrk="0" hangingPunct="1"/>
            <a:endParaRPr kumimoji="0" lang="en-US"/>
          </a:p>
        </p:txBody>
      </p:sp>
      <p:cxnSp>
        <p:nvCxnSpPr>
          <p:cNvPr id="11" name="Straight Connector 10"/>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12" name="Chevron 11"/>
          <p:cNvSpPr/>
          <p:nvPr/>
        </p:nvSpPr>
        <p:spPr>
          <a:xfrm>
            <a:off x="8664112" y="4988440"/>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
        <p:nvSpPr>
          <p:cNvPr id="13" name="Chevron 12"/>
          <p:cNvSpPr/>
          <p:nvPr/>
        </p:nvSpPr>
        <p:spPr>
          <a:xfrm>
            <a:off x="8477696" y="4988440"/>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Freeform 12"/>
          <p:cNvSpPr>
            <a:spLocks/>
          </p:cNvSpPr>
          <p:nvPr/>
        </p:nvSpPr>
        <p:spPr bwMode="auto">
          <a:xfrm>
            <a:off x="716436" y="5001993"/>
            <a:ext cx="3802003" cy="1443111"/>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329" y="347"/>
                </a:moveTo>
                <a:lnTo>
                  <a:pt x="7156" y="682"/>
                </a:lnTo>
                <a:lnTo>
                  <a:pt x="5229" y="682"/>
                </a:lnTo>
                <a:lnTo>
                  <a:pt x="-328" y="345"/>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2" name="Freeform 11"/>
          <p:cNvSpPr>
            <a:spLocks/>
          </p:cNvSpPr>
          <p:nvPr/>
        </p:nvSpPr>
        <p:spPr bwMode="auto">
          <a:xfrm>
            <a:off x="-53561" y="5785023"/>
            <a:ext cx="3802003"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817" y="97"/>
                </a:moveTo>
                <a:lnTo>
                  <a:pt x="6408" y="682"/>
                </a:lnTo>
                <a:lnTo>
                  <a:pt x="5232" y="685"/>
                </a:lnTo>
                <a:lnTo>
                  <a:pt x="829" y="101"/>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4" name="Right Triangle 13"/>
          <p:cNvSpPr>
            <a:spLocks/>
          </p:cNvSpPr>
          <p:nvPr/>
        </p:nvSpPr>
        <p:spPr bwMode="auto">
          <a:xfrm>
            <a:off x="-6042" y="5791253"/>
            <a:ext cx="3402314" cy="1080868"/>
          </a:xfrm>
          <a:prstGeom prst="rtTriangle">
            <a:avLst/>
          </a:prstGeom>
          <a:blipFill>
            <a:blip r:embed="rId13">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eaLnBrk="1" latinLnBrk="0" hangingPunct="1"/>
            <a:endParaRPr kumimoji="0" lang="en-US"/>
          </a:p>
        </p:txBody>
      </p:sp>
      <p:cxnSp>
        <p:nvCxnSpPr>
          <p:cNvPr id="15" name="Straight Connector 14"/>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9" name="Title Placeholder 8"/>
          <p:cNvSpPr>
            <a:spLocks noGrp="1"/>
          </p:cNvSpPr>
          <p:nvPr>
            <p:ph type="title"/>
          </p:nvPr>
        </p:nvSpPr>
        <p:spPr>
          <a:xfrm>
            <a:off x="457200" y="274638"/>
            <a:ext cx="8229600" cy="1143000"/>
          </a:xfrm>
          <a:prstGeom prst="rect">
            <a:avLst/>
          </a:prstGeom>
        </p:spPr>
        <p:txBody>
          <a:bodyPr vert="horz" anchor="ctr">
            <a:normAutofit/>
            <a:scene3d>
              <a:camera prst="orthographicFront"/>
              <a:lightRig rig="soft" dir="t"/>
            </a:scene3d>
            <a:sp3d prstMaterial="softEdge">
              <a:bevelT w="25400" h="25400"/>
            </a:sp3d>
          </a:bodyPr>
          <a:lstStyle>
            <a:extLst/>
          </a:lstStyle>
          <a:p>
            <a:r>
              <a:rPr kumimoji="0" lang="en-US" smtClean="0"/>
              <a:t>Click to edit Master title style</a:t>
            </a:r>
            <a:endParaRPr kumimoji="0" lang="en-US"/>
          </a:p>
        </p:txBody>
      </p:sp>
      <p:sp>
        <p:nvSpPr>
          <p:cNvPr id="30" name="Text Placeholder 29"/>
          <p:cNvSpPr>
            <a:spLocks noGrp="1"/>
          </p:cNvSpPr>
          <p:nvPr>
            <p:ph type="body" idx="1"/>
          </p:nvPr>
        </p:nvSpPr>
        <p:spPr>
          <a:xfrm>
            <a:off x="457200" y="1481328"/>
            <a:ext cx="8229600" cy="4525963"/>
          </a:xfrm>
          <a:prstGeom prst="rect">
            <a:avLst/>
          </a:prstGeom>
        </p:spPr>
        <p:txBody>
          <a:bodyPr vert="horz">
            <a:normAutofit/>
          </a:bodyPr>
          <a:lstStyle>
            <a:extLst/>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0" name="Date Placeholder 9"/>
          <p:cNvSpPr>
            <a:spLocks noGrp="1"/>
          </p:cNvSpPr>
          <p:nvPr>
            <p:ph type="dt" sz="half" idx="2"/>
          </p:nvPr>
        </p:nvSpPr>
        <p:spPr>
          <a:xfrm>
            <a:off x="6727032" y="6407944"/>
            <a:ext cx="1920240" cy="365760"/>
          </a:xfrm>
          <a:prstGeom prst="rect">
            <a:avLst/>
          </a:prstGeom>
        </p:spPr>
        <p:txBody>
          <a:bodyPr vert="horz" anchor="b"/>
          <a:lstStyle>
            <a:lvl1pPr algn="l" eaLnBrk="1" latinLnBrk="0" hangingPunct="1">
              <a:defRPr kumimoji="0" sz="1000">
                <a:solidFill>
                  <a:schemeClr val="tx1"/>
                </a:solidFill>
              </a:defRPr>
            </a:lvl1pPr>
            <a:extLst/>
          </a:lstStyle>
          <a:p>
            <a:fld id="{1635FA95-7DCA-4287-AEC4-F488A96CACB1}" type="datetimeFigureOut">
              <a:rPr lang="en-US" smtClean="0"/>
              <a:pPr/>
              <a:t>7/3/2019</a:t>
            </a:fld>
            <a:endParaRPr lang="en-US"/>
          </a:p>
        </p:txBody>
      </p:sp>
      <p:sp>
        <p:nvSpPr>
          <p:cNvPr id="22" name="Footer Placeholder 21"/>
          <p:cNvSpPr>
            <a:spLocks noGrp="1"/>
          </p:cNvSpPr>
          <p:nvPr>
            <p:ph type="ftr" sz="quarter" idx="3"/>
          </p:nvPr>
        </p:nvSpPr>
        <p:spPr>
          <a:xfrm>
            <a:off x="4380072" y="6407944"/>
            <a:ext cx="2350681" cy="365125"/>
          </a:xfrm>
          <a:prstGeom prst="rect">
            <a:avLst/>
          </a:prstGeom>
        </p:spPr>
        <p:txBody>
          <a:bodyPr vert="horz" anchor="b"/>
          <a:lstStyle>
            <a:lvl1pPr algn="r" eaLnBrk="1" latinLnBrk="0" hangingPunct="1">
              <a:defRPr kumimoji="0" sz="1000">
                <a:solidFill>
                  <a:schemeClr val="tx1"/>
                </a:solidFill>
              </a:defRPr>
            </a:lvl1pPr>
            <a:extLst/>
          </a:lstStyle>
          <a:p>
            <a:endParaRPr lang="en-US"/>
          </a:p>
        </p:txBody>
      </p:sp>
      <p:sp>
        <p:nvSpPr>
          <p:cNvPr id="18" name="Slide Number Placeholder 17"/>
          <p:cNvSpPr>
            <a:spLocks noGrp="1"/>
          </p:cNvSpPr>
          <p:nvPr>
            <p:ph type="sldNum" sz="quarter" idx="4"/>
          </p:nvPr>
        </p:nvSpPr>
        <p:spPr>
          <a:xfrm>
            <a:off x="8647272" y="6407944"/>
            <a:ext cx="365760" cy="365125"/>
          </a:xfrm>
          <a:prstGeom prst="rect">
            <a:avLst/>
          </a:prstGeom>
        </p:spPr>
        <p:txBody>
          <a:bodyPr vert="horz" anchor="b"/>
          <a:lstStyle>
            <a:lvl1pPr algn="r" eaLnBrk="1" latinLnBrk="0" hangingPunct="1">
              <a:defRPr kumimoji="0" sz="1000" b="0">
                <a:solidFill>
                  <a:schemeClr val="tx1"/>
                </a:solidFill>
              </a:defRPr>
            </a:lvl1pPr>
            <a:extLst/>
          </a:lstStyle>
          <a:p>
            <a:fld id="{D27A4D98-9E1D-4820-A859-F7A4104CA55C}"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p:titleStyle>
    <p:body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hyperlink" Target="https://ri.cmu.edu/pub_files/pub2/rosenblatt_julio_1997_1/rosenblatt_julio_1997_1.pdf" TargetMode="External"/><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hyperlink" Target="https://www.sciencedaily.com/releases/2019/05/190523130212.htm"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hyperlink" Target="https://youtu.be/82ArilqsHOM"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pPr algn="ctr"/>
            <a:r>
              <a:rPr lang="en-US" sz="4900" u="sng" dirty="0" smtClean="0">
                <a:latin typeface="Times New Roman" pitchFamily="18" charset="0"/>
                <a:cs typeface="Times New Roman" pitchFamily="18" charset="0"/>
              </a:rPr>
              <a:t>Exploiting Autonomy for Enhancing Remotely Guided Operation of Ground Vehicles</a:t>
            </a:r>
            <a:endParaRPr lang="en-US" sz="4900" u="sng" dirty="0">
              <a:latin typeface="Times New Roman" pitchFamily="18" charset="0"/>
              <a:cs typeface="Times New Roman" pitchFamily="18" charset="0"/>
            </a:endParaRPr>
          </a:p>
        </p:txBody>
      </p:sp>
      <p:sp>
        <p:nvSpPr>
          <p:cNvPr id="3" name="TextBox 2"/>
          <p:cNvSpPr txBox="1"/>
          <p:nvPr/>
        </p:nvSpPr>
        <p:spPr>
          <a:xfrm>
            <a:off x="4857752" y="5103674"/>
            <a:ext cx="4071934" cy="1754326"/>
          </a:xfrm>
          <a:prstGeom prst="rect">
            <a:avLst/>
          </a:prstGeom>
          <a:noFill/>
        </p:spPr>
        <p:txBody>
          <a:bodyPr wrap="square" rtlCol="0">
            <a:spAutoFit/>
          </a:bodyPr>
          <a:lstStyle/>
          <a:p>
            <a:r>
              <a:rPr lang="en-US" b="1" i="1" dirty="0" smtClean="0">
                <a:solidFill>
                  <a:srgbClr val="C00000"/>
                </a:solidFill>
              </a:rPr>
              <a:t>Presented by:</a:t>
            </a:r>
          </a:p>
          <a:p>
            <a:endParaRPr lang="en-US" b="1" i="1" dirty="0" smtClean="0">
              <a:solidFill>
                <a:srgbClr val="C00000"/>
              </a:solidFill>
            </a:endParaRPr>
          </a:p>
          <a:p>
            <a:r>
              <a:rPr lang="en-US" b="1" i="1" dirty="0" smtClean="0">
                <a:solidFill>
                  <a:srgbClr val="C00000"/>
                </a:solidFill>
              </a:rPr>
              <a:t>AKASHLEENA SARKAR</a:t>
            </a:r>
          </a:p>
          <a:p>
            <a:r>
              <a:rPr lang="en-US" b="1" i="1" dirty="0" smtClean="0">
                <a:solidFill>
                  <a:srgbClr val="C00000"/>
                </a:solidFill>
              </a:rPr>
              <a:t>GTID: 903549225</a:t>
            </a:r>
          </a:p>
          <a:p>
            <a:r>
              <a:rPr lang="en-US" b="1" i="1" dirty="0" smtClean="0">
                <a:solidFill>
                  <a:srgbClr val="C00000"/>
                </a:solidFill>
              </a:rPr>
              <a:t>SUMMER INTERN, GEORGIA TECH</a:t>
            </a:r>
          </a:p>
          <a:p>
            <a:endParaRPr lang="en-US" dirty="0">
              <a:solidFill>
                <a:srgbClr val="C00000"/>
              </a:solidFill>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Grp="1" noChangeAspect="1" noChangeArrowheads="1"/>
          </p:cNvPicPr>
          <p:nvPr>
            <p:ph idx="1"/>
          </p:nvPr>
        </p:nvPicPr>
        <p:blipFill>
          <a:blip r:embed="rId2" cstate="print"/>
          <a:srcRect/>
          <a:stretch>
            <a:fillRect/>
          </a:stretch>
        </p:blipFill>
        <p:spPr bwMode="auto">
          <a:xfrm>
            <a:off x="1357290" y="804320"/>
            <a:ext cx="6572296" cy="6053680"/>
          </a:xfrm>
          <a:prstGeom prst="rect">
            <a:avLst/>
          </a:prstGeom>
          <a:noFill/>
          <a:ln w="9525">
            <a:noFill/>
            <a:miter lim="800000"/>
            <a:headEnd/>
            <a:tailEnd/>
          </a:ln>
          <a:effectLst/>
        </p:spPr>
      </p:pic>
      <p:sp>
        <p:nvSpPr>
          <p:cNvPr id="5" name="TextBox 4"/>
          <p:cNvSpPr txBox="1"/>
          <p:nvPr/>
        </p:nvSpPr>
        <p:spPr>
          <a:xfrm>
            <a:off x="2071670" y="214290"/>
            <a:ext cx="4786346" cy="461665"/>
          </a:xfrm>
          <a:prstGeom prst="rect">
            <a:avLst/>
          </a:prstGeom>
          <a:noFill/>
        </p:spPr>
        <p:txBody>
          <a:bodyPr wrap="square" rtlCol="0">
            <a:spAutoFit/>
          </a:bodyPr>
          <a:lstStyle/>
          <a:p>
            <a:pPr algn="ctr"/>
            <a:r>
              <a:rPr lang="en-US" sz="2400" b="1" u="sng" dirty="0" smtClean="0">
                <a:solidFill>
                  <a:srgbClr val="C00000"/>
                </a:solidFill>
              </a:rPr>
              <a:t>EQUATIONS</a:t>
            </a:r>
            <a:endParaRPr lang="en-US" sz="2400" b="1" u="sng" dirty="0">
              <a:solidFill>
                <a:srgbClr val="C00000"/>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algn="ctr">
              <a:buNone/>
            </a:pPr>
            <a:r>
              <a:rPr lang="en-US" sz="2800" i="1" dirty="0" smtClean="0">
                <a:latin typeface="Times New Roman" pitchFamily="18" charset="0"/>
                <a:cs typeface="Times New Roman" pitchFamily="18" charset="0"/>
              </a:rPr>
              <a:t>How do we measure it/ Survey instrument to be used?</a:t>
            </a:r>
          </a:p>
          <a:p>
            <a:pPr algn="ctr">
              <a:buNone/>
            </a:pPr>
            <a:endParaRPr lang="en-US" sz="2800" dirty="0" smtClean="0">
              <a:latin typeface="Times New Roman" pitchFamily="18" charset="0"/>
              <a:cs typeface="Times New Roman" pitchFamily="18" charset="0"/>
            </a:endParaRPr>
          </a:p>
          <a:p>
            <a:pPr algn="ctr">
              <a:buNone/>
            </a:pPr>
            <a:r>
              <a:rPr lang="en-US" sz="2800" dirty="0" smtClean="0">
                <a:latin typeface="Times New Roman" pitchFamily="18" charset="0"/>
                <a:cs typeface="Times New Roman" pitchFamily="18" charset="0"/>
              </a:rPr>
              <a:t>=  KINECT mounted on </a:t>
            </a:r>
            <a:r>
              <a:rPr lang="en-US" sz="2800" dirty="0" err="1" smtClean="0">
                <a:latin typeface="Times New Roman" pitchFamily="18" charset="0"/>
                <a:cs typeface="Times New Roman" pitchFamily="18" charset="0"/>
              </a:rPr>
              <a:t>turtlebot</a:t>
            </a:r>
            <a:r>
              <a:rPr lang="en-US" sz="2800" dirty="0" smtClean="0">
                <a:latin typeface="Times New Roman" pitchFamily="18" charset="0"/>
                <a:cs typeface="Times New Roman" pitchFamily="18" charset="0"/>
              </a:rPr>
              <a:t> </a:t>
            </a:r>
          </a:p>
          <a:p>
            <a:endParaRPr lang="en-US" dirty="0" smtClean="0"/>
          </a:p>
          <a:p>
            <a:r>
              <a:rPr lang="en-US" dirty="0" err="1" smtClean="0"/>
              <a:t>di</a:t>
            </a:r>
            <a:r>
              <a:rPr lang="en-US" dirty="0" smtClean="0"/>
              <a:t>= </a:t>
            </a:r>
            <a:r>
              <a:rPr lang="en-US" dirty="0" err="1" smtClean="0"/>
              <a:t>ith</a:t>
            </a:r>
            <a:r>
              <a:rPr lang="en-US" dirty="0" smtClean="0"/>
              <a:t> depth value as received from sensor.</a:t>
            </a:r>
          </a:p>
          <a:p>
            <a:pPr>
              <a:buNone/>
            </a:pPr>
            <a:endParaRPr 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latin typeface="Calibri" pitchFamily="34" charset="0"/>
                <a:cs typeface="Calibri" pitchFamily="34" charset="0"/>
              </a:rPr>
              <a:t>The depth values of the </a:t>
            </a:r>
            <a:r>
              <a:rPr lang="en-US" dirty="0" err="1" smtClean="0">
                <a:latin typeface="Calibri" pitchFamily="34" charset="0"/>
                <a:cs typeface="Calibri" pitchFamily="34" charset="0"/>
              </a:rPr>
              <a:t>Kinect</a:t>
            </a:r>
            <a:r>
              <a:rPr lang="en-US" dirty="0" smtClean="0">
                <a:latin typeface="Calibri" pitchFamily="34" charset="0"/>
                <a:cs typeface="Calibri" pitchFamily="34" charset="0"/>
              </a:rPr>
              <a:t> sensors will be stored in ROS Bags and later retrieved  and tabulated in our observation table. For all the 3 task mission we will compare the values of SM1 and SM2 from the observation table.</a:t>
            </a:r>
          </a:p>
          <a:p>
            <a:pPr>
              <a:buNone/>
            </a:pPr>
            <a:endParaRPr lang="en-US" dirty="0" smtClean="0"/>
          </a:p>
          <a:p>
            <a:pPr marL="624078" indent="-514350">
              <a:buFont typeface="Wingdings" pitchFamily="2" charset="2"/>
              <a:buChar char="Ø"/>
            </a:pPr>
            <a:r>
              <a:rPr lang="en-US" dirty="0" smtClean="0">
                <a:latin typeface="Calibri" pitchFamily="34" charset="0"/>
                <a:cs typeface="Calibri" pitchFamily="34" charset="0"/>
              </a:rPr>
              <a:t>Lower the SM1 and SM2 values: lesser the security distance of robot = better performance</a:t>
            </a:r>
            <a:endParaRPr lang="en-US" dirty="0" smtClean="0">
              <a:latin typeface="Calibri" pitchFamily="34" charset="0"/>
              <a:cs typeface="Calibri" pitchFamily="34" charset="0"/>
            </a:endParaRPr>
          </a:p>
          <a:p>
            <a:pPr>
              <a:buNone/>
            </a:pPr>
            <a:endParaRPr lang="en-US" dirty="0" smtClean="0"/>
          </a:p>
        </p:txBody>
      </p:sp>
      <p:sp>
        <p:nvSpPr>
          <p:cNvPr id="3" name="Title 2"/>
          <p:cNvSpPr>
            <a:spLocks noGrp="1"/>
          </p:cNvSpPr>
          <p:nvPr>
            <p:ph type="title"/>
          </p:nvPr>
        </p:nvSpPr>
        <p:spPr/>
        <p:txBody>
          <a:bodyPr/>
          <a:lstStyle/>
          <a:p>
            <a:r>
              <a:rPr lang="en-US" dirty="0" smtClean="0"/>
              <a:t>Method of evaluation</a:t>
            </a:r>
            <a:endParaRPr lang="en-US"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57126" y="1428736"/>
            <a:ext cx="8786874" cy="5162382"/>
          </a:xfrm>
        </p:spPr>
        <p:txBody>
          <a:bodyPr>
            <a:normAutofit/>
          </a:bodyPr>
          <a:lstStyle/>
          <a:p>
            <a:r>
              <a:rPr lang="en-US" sz="2800" dirty="0" smtClean="0">
                <a:latin typeface="Calibri" pitchFamily="34" charset="0"/>
                <a:cs typeface="Calibri" pitchFamily="34" charset="0"/>
              </a:rPr>
              <a:t>Relevance to my project: </a:t>
            </a:r>
            <a:r>
              <a:rPr lang="en-US" sz="2800" b="1" dirty="0" smtClean="0">
                <a:latin typeface="Calibri" pitchFamily="34" charset="0"/>
                <a:cs typeface="Calibri" pitchFamily="34" charset="0"/>
              </a:rPr>
              <a:t> </a:t>
            </a:r>
            <a:endParaRPr lang="en-US" sz="2800" b="1" dirty="0" smtClean="0">
              <a:latin typeface="Calibri" pitchFamily="34" charset="0"/>
              <a:cs typeface="Calibri" pitchFamily="34" charset="0"/>
            </a:endParaRPr>
          </a:p>
          <a:p>
            <a:r>
              <a:rPr lang="en-US" sz="1800" dirty="0" smtClean="0">
                <a:latin typeface="Calibri" pitchFamily="34" charset="0"/>
                <a:cs typeface="Calibri" pitchFamily="34" charset="0"/>
              </a:rPr>
              <a:t>An </a:t>
            </a:r>
            <a:r>
              <a:rPr lang="en-US" sz="1800" dirty="0" smtClean="0">
                <a:latin typeface="Calibri" pitchFamily="34" charset="0"/>
                <a:cs typeface="Calibri" pitchFamily="34" charset="0"/>
              </a:rPr>
              <a:t>important aspect when determining the quality of the robot navigation system is the ability to follow a trajectory that aims to reach a goal</a:t>
            </a:r>
            <a:endParaRPr lang="en-US" sz="1800" dirty="0" smtClean="0">
              <a:latin typeface="Calibri" pitchFamily="34" charset="0"/>
              <a:cs typeface="Calibri" pitchFamily="34" charset="0"/>
            </a:endParaRPr>
          </a:p>
          <a:p>
            <a:endParaRPr lang="en-US" sz="2800" dirty="0" smtClean="0">
              <a:latin typeface="Calibri" pitchFamily="34" charset="0"/>
              <a:cs typeface="Calibri" pitchFamily="34" charset="0"/>
            </a:endParaRPr>
          </a:p>
          <a:p>
            <a:r>
              <a:rPr lang="en-US" sz="2800" dirty="0" smtClean="0">
                <a:latin typeface="Calibri" pitchFamily="34" charset="0"/>
                <a:cs typeface="Calibri" pitchFamily="34" charset="0"/>
              </a:rPr>
              <a:t>Benchmark </a:t>
            </a:r>
            <a:r>
              <a:rPr lang="en-US" sz="2800" dirty="0" smtClean="0">
                <a:latin typeface="Calibri" pitchFamily="34" charset="0"/>
                <a:cs typeface="Calibri" pitchFamily="34" charset="0"/>
              </a:rPr>
              <a:t>- Optimal Trajectory</a:t>
            </a:r>
            <a:r>
              <a:rPr lang="en-US" sz="2800" dirty="0" smtClean="0">
                <a:latin typeface="Calibri" pitchFamily="34" charset="0"/>
                <a:cs typeface="Calibri" pitchFamily="34" charset="0"/>
              </a:rPr>
              <a:t>???</a:t>
            </a:r>
          </a:p>
          <a:p>
            <a:r>
              <a:rPr lang="en-US" sz="1800" dirty="0" smtClean="0">
                <a:latin typeface="Calibri" pitchFamily="34" charset="0"/>
                <a:cs typeface="Calibri" pitchFamily="34" charset="0"/>
              </a:rPr>
              <a:t>An optimal trajectory is defined as the line with minimum length and zero curvature between the initial point (</a:t>
            </a:r>
            <a:r>
              <a:rPr lang="en-US" sz="1800" dirty="0" err="1" smtClean="0">
                <a:latin typeface="Calibri" pitchFamily="34" charset="0"/>
                <a:cs typeface="Calibri" pitchFamily="34" charset="0"/>
              </a:rPr>
              <a:t>xi,yi</a:t>
            </a:r>
            <a:r>
              <a:rPr lang="en-US" sz="1800" dirty="0" smtClean="0">
                <a:latin typeface="Calibri" pitchFamily="34" charset="0"/>
                <a:cs typeface="Calibri" pitchFamily="34" charset="0"/>
              </a:rPr>
              <a:t>) and (</a:t>
            </a:r>
            <a:r>
              <a:rPr lang="en-US" sz="1800" dirty="0" err="1" smtClean="0">
                <a:latin typeface="Calibri" pitchFamily="34" charset="0"/>
                <a:cs typeface="Calibri" pitchFamily="34" charset="0"/>
              </a:rPr>
              <a:t>xn,yn</a:t>
            </a:r>
            <a:r>
              <a:rPr lang="en-US" sz="1800" dirty="0" smtClean="0">
                <a:latin typeface="Calibri" pitchFamily="34" charset="0"/>
                <a:cs typeface="Calibri" pitchFamily="34" charset="0"/>
              </a:rPr>
              <a:t>) covered in the minimum time.</a:t>
            </a:r>
          </a:p>
          <a:p>
            <a:endParaRPr lang="en-US" sz="4000" dirty="0" smtClean="0">
              <a:latin typeface="Times New Roman" pitchFamily="18" charset="0"/>
              <a:cs typeface="Times New Roman" pitchFamily="18" charset="0"/>
            </a:endParaRPr>
          </a:p>
          <a:p>
            <a:r>
              <a:rPr lang="en-US" sz="2800" dirty="0" smtClean="0">
                <a:latin typeface="Calibri" pitchFamily="34" charset="0"/>
                <a:cs typeface="Calibri" pitchFamily="34" charset="0"/>
              </a:rPr>
              <a:t>Comparison between:</a:t>
            </a:r>
          </a:p>
          <a:p>
            <a:pPr>
              <a:buNone/>
            </a:pPr>
            <a:r>
              <a:rPr lang="en-US" sz="1800" dirty="0" smtClean="0">
                <a:latin typeface="Calibri" pitchFamily="34" charset="0"/>
                <a:cs typeface="Calibri" pitchFamily="34" charset="0"/>
              </a:rPr>
              <a:t>		Length of optimal trajectory &amp;</a:t>
            </a:r>
            <a:endParaRPr lang="en-US" sz="1800" dirty="0" smtClean="0">
              <a:latin typeface="Calibri" pitchFamily="34" charset="0"/>
              <a:cs typeface="Calibri" pitchFamily="34" charset="0"/>
            </a:endParaRPr>
          </a:p>
          <a:p>
            <a:pPr marL="852678" indent="-742950">
              <a:buNone/>
            </a:pPr>
            <a:r>
              <a:rPr lang="en-US" sz="1800" dirty="0" smtClean="0">
                <a:latin typeface="Calibri" pitchFamily="34" charset="0"/>
                <a:cs typeface="Calibri" pitchFamily="34" charset="0"/>
              </a:rPr>
              <a:t>	Length </a:t>
            </a:r>
            <a:r>
              <a:rPr lang="en-US" sz="1800" dirty="0" smtClean="0">
                <a:latin typeface="Calibri" pitchFamily="34" charset="0"/>
                <a:cs typeface="Calibri" pitchFamily="34" charset="0"/>
              </a:rPr>
              <a:t>of the Covered Trajectory (PL</a:t>
            </a:r>
            <a:r>
              <a:rPr lang="en-US" sz="1800" dirty="0" smtClean="0">
                <a:latin typeface="Calibri" pitchFamily="34" charset="0"/>
                <a:cs typeface="Calibri" pitchFamily="34" charset="0"/>
              </a:rPr>
              <a:t>):</a:t>
            </a:r>
          </a:p>
          <a:p>
            <a:pPr marL="852678" indent="-742950">
              <a:buAutoNum type="arabicPeriod"/>
            </a:pPr>
            <a:endParaRPr lang="en-US" sz="3800" dirty="0" smtClean="0">
              <a:latin typeface="Times New Roman" pitchFamily="18" charset="0"/>
              <a:cs typeface="Times New Roman" pitchFamily="18" charset="0"/>
            </a:endParaRPr>
          </a:p>
          <a:p>
            <a:pPr marL="852678" indent="-742950">
              <a:buAutoNum type="arabicPeriod"/>
            </a:pPr>
            <a:endParaRPr lang="en-US" sz="3800" dirty="0" smtClean="0">
              <a:latin typeface="Times New Roman" pitchFamily="18" charset="0"/>
              <a:cs typeface="Times New Roman" pitchFamily="18" charset="0"/>
            </a:endParaRPr>
          </a:p>
          <a:p>
            <a:pPr marL="852678" indent="-742950">
              <a:buAutoNum type="arabicPeriod"/>
            </a:pPr>
            <a:endParaRPr lang="en-US" sz="3800" dirty="0" smtClean="0">
              <a:latin typeface="Times New Roman" pitchFamily="18" charset="0"/>
              <a:cs typeface="Times New Roman" pitchFamily="18" charset="0"/>
            </a:endParaRPr>
          </a:p>
          <a:p>
            <a:pPr marL="624078" indent="-514350">
              <a:buFont typeface="+mj-lt"/>
              <a:buAutoNum type="arabicPeriod"/>
            </a:pPr>
            <a:endParaRPr lang="en-US" dirty="0" smtClean="0"/>
          </a:p>
          <a:p>
            <a:pPr marL="624078" indent="-514350">
              <a:buNone/>
            </a:pPr>
            <a:endParaRPr lang="en-US" dirty="0" smtClean="0"/>
          </a:p>
          <a:p>
            <a:pPr>
              <a:buNone/>
            </a:pPr>
            <a:endParaRPr lang="en-US" sz="2800" dirty="0" smtClean="0">
              <a:latin typeface="Times New Roman" pitchFamily="18" charset="0"/>
              <a:cs typeface="Times New Roman" pitchFamily="18" charset="0"/>
            </a:endParaRPr>
          </a:p>
          <a:p>
            <a:pPr>
              <a:buNone/>
            </a:pPr>
            <a:endParaRPr lang="en-US" sz="2800" dirty="0" smtClean="0">
              <a:latin typeface="Times New Roman" pitchFamily="18" charset="0"/>
              <a:cs typeface="Times New Roman" pitchFamily="18" charset="0"/>
            </a:endParaRPr>
          </a:p>
          <a:p>
            <a:pPr>
              <a:buNone/>
            </a:pPr>
            <a:endParaRPr lang="en-US" sz="2800" dirty="0" smtClean="0">
              <a:latin typeface="Times New Roman" pitchFamily="18" charset="0"/>
              <a:cs typeface="Times New Roman" pitchFamily="18" charset="0"/>
            </a:endParaRPr>
          </a:p>
          <a:p>
            <a:pPr>
              <a:buNone/>
            </a:pPr>
            <a:endParaRPr lang="en-US" sz="3400" dirty="0" smtClean="0">
              <a:latin typeface="Times New Roman" pitchFamily="18" charset="0"/>
              <a:cs typeface="Times New Roman" pitchFamily="18" charset="0"/>
            </a:endParaRPr>
          </a:p>
          <a:p>
            <a:pPr>
              <a:buNone/>
            </a:pPr>
            <a:endParaRPr lang="en-US" sz="2800" dirty="0" smtClean="0">
              <a:latin typeface="Times New Roman" pitchFamily="18" charset="0"/>
              <a:cs typeface="Times New Roman" pitchFamily="18" charset="0"/>
            </a:endParaRPr>
          </a:p>
          <a:p>
            <a:pPr>
              <a:buNone/>
            </a:pPr>
            <a:endParaRPr lang="en-US" sz="2800" dirty="0" smtClean="0">
              <a:latin typeface="Times New Roman" pitchFamily="18" charset="0"/>
              <a:cs typeface="Times New Roman" pitchFamily="18" charset="0"/>
            </a:endParaRPr>
          </a:p>
          <a:p>
            <a:pPr>
              <a:buNone/>
            </a:pPr>
            <a:endParaRPr lang="en-US" sz="2800" dirty="0" smtClean="0">
              <a:latin typeface="Times New Roman" pitchFamily="18" charset="0"/>
              <a:cs typeface="Times New Roman" pitchFamily="18" charset="0"/>
            </a:endParaRPr>
          </a:p>
          <a:p>
            <a:pPr>
              <a:buNone/>
            </a:pPr>
            <a:endParaRPr lang="en-US" sz="2800" dirty="0" smtClean="0">
              <a:latin typeface="Times New Roman" pitchFamily="18" charset="0"/>
              <a:cs typeface="Times New Roman" pitchFamily="18" charset="0"/>
            </a:endParaRPr>
          </a:p>
          <a:p>
            <a:pPr>
              <a:buNone/>
            </a:pPr>
            <a:endParaRPr lang="en-US" sz="2800" dirty="0" smtClean="0">
              <a:latin typeface="Times New Roman" pitchFamily="18" charset="0"/>
              <a:cs typeface="Times New Roman" pitchFamily="18" charset="0"/>
            </a:endParaRPr>
          </a:p>
          <a:p>
            <a:pPr>
              <a:buNone/>
            </a:pPr>
            <a:endParaRPr lang="en-US" sz="2800" dirty="0" smtClean="0">
              <a:latin typeface="Times New Roman" pitchFamily="18" charset="0"/>
              <a:cs typeface="Times New Roman" pitchFamily="18" charset="0"/>
            </a:endParaRPr>
          </a:p>
        </p:txBody>
      </p:sp>
      <p:sp>
        <p:nvSpPr>
          <p:cNvPr id="3" name="Title 2"/>
          <p:cNvSpPr>
            <a:spLocks noGrp="1"/>
          </p:cNvSpPr>
          <p:nvPr>
            <p:ph type="title"/>
          </p:nvPr>
        </p:nvSpPr>
        <p:spPr>
          <a:xfrm>
            <a:off x="571472" y="142852"/>
            <a:ext cx="8229600" cy="1143000"/>
          </a:xfrm>
        </p:spPr>
        <p:txBody>
          <a:bodyPr/>
          <a:lstStyle/>
          <a:p>
            <a:r>
              <a:rPr lang="en-US" u="sng" dirty="0" smtClean="0">
                <a:latin typeface="Times New Roman" pitchFamily="18" charset="0"/>
                <a:cs typeface="Times New Roman" pitchFamily="18" charset="0"/>
              </a:rPr>
              <a:t>Dimension Metrics (DM)</a:t>
            </a:r>
            <a:endParaRPr lang="en-US" u="sng"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Grp="1" noChangeAspect="1" noChangeArrowheads="1"/>
          </p:cNvPicPr>
          <p:nvPr>
            <p:ph idx="1"/>
          </p:nvPr>
        </p:nvPicPr>
        <p:blipFill>
          <a:blip r:embed="rId2" cstate="print"/>
          <a:srcRect/>
          <a:stretch>
            <a:fillRect/>
          </a:stretch>
        </p:blipFill>
        <p:spPr bwMode="auto">
          <a:xfrm>
            <a:off x="857224" y="642918"/>
            <a:ext cx="7557440" cy="6000792"/>
          </a:xfrm>
          <a:prstGeom prst="rect">
            <a:avLst/>
          </a:prstGeom>
          <a:noFill/>
          <a:ln w="9525">
            <a:noFill/>
            <a:miter lim="800000"/>
            <a:headEnd/>
            <a:tailEnd/>
          </a:ln>
          <a:effec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14282" y="1357298"/>
            <a:ext cx="8715404" cy="5357850"/>
          </a:xfrm>
        </p:spPr>
        <p:txBody>
          <a:bodyPr/>
          <a:lstStyle/>
          <a:p>
            <a:r>
              <a:rPr lang="en-US" dirty="0" smtClean="0"/>
              <a:t>The co-ordinates at every instance t (</a:t>
            </a:r>
            <a:r>
              <a:rPr lang="en-US" dirty="0" err="1" smtClean="0"/>
              <a:t>xi,yi</a:t>
            </a:r>
            <a:r>
              <a:rPr lang="en-US" dirty="0" smtClean="0"/>
              <a:t>) can be retrieved from the </a:t>
            </a:r>
            <a:r>
              <a:rPr lang="en-US" dirty="0" smtClean="0"/>
              <a:t>ROSBAG</a:t>
            </a:r>
          </a:p>
          <a:p>
            <a:endParaRPr lang="en-US" dirty="0" smtClean="0"/>
          </a:p>
          <a:p>
            <a:endParaRPr lang="en-US" dirty="0" smtClean="0"/>
          </a:p>
          <a:p>
            <a:r>
              <a:rPr lang="en-US" b="1" dirty="0" smtClean="0"/>
              <a:t>Hypothesis</a:t>
            </a:r>
            <a:r>
              <a:rPr lang="en-US" dirty="0" smtClean="0"/>
              <a:t>: We expect this difference to be minimum in case of task 2 and task 3 than in Task 1 since in autonomous algorithm the </a:t>
            </a:r>
            <a:r>
              <a:rPr lang="en-US" dirty="0" smtClean="0">
                <a:solidFill>
                  <a:srgbClr val="C00000"/>
                </a:solidFill>
              </a:rPr>
              <a:t>shortest distance  and trajectory optimization </a:t>
            </a:r>
            <a:r>
              <a:rPr lang="en-US" dirty="0" smtClean="0"/>
              <a:t>concept is taken into consideration which is not considered in manual teleoperation.</a:t>
            </a:r>
          </a:p>
          <a:p>
            <a:r>
              <a:rPr lang="en-US" dirty="0" smtClean="0"/>
              <a:t/>
            </a:r>
            <a:br>
              <a:rPr lang="en-US" dirty="0" smtClean="0"/>
            </a:br>
            <a:endParaRPr lang="en-US" dirty="0"/>
          </a:p>
        </p:txBody>
      </p:sp>
      <p:sp>
        <p:nvSpPr>
          <p:cNvPr id="3" name="Title 2"/>
          <p:cNvSpPr>
            <a:spLocks noGrp="1"/>
          </p:cNvSpPr>
          <p:nvPr>
            <p:ph type="title"/>
          </p:nvPr>
        </p:nvSpPr>
        <p:spPr/>
        <p:txBody>
          <a:bodyPr/>
          <a:lstStyle/>
          <a:p>
            <a:r>
              <a:rPr lang="en-US" dirty="0" smtClean="0"/>
              <a:t>Method of Evaluation</a:t>
            </a:r>
            <a:endParaRPr lang="en-US"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71472" y="714356"/>
            <a:ext cx="7772400" cy="1470025"/>
          </a:xfrm>
        </p:spPr>
        <p:txBody>
          <a:bodyPr/>
          <a:lstStyle/>
          <a:p>
            <a:r>
              <a:rPr lang="en-US" b="1" u="sng" dirty="0" smtClean="0">
                <a:solidFill>
                  <a:srgbClr val="C00000"/>
                </a:solidFill>
              </a:rPr>
              <a:t>Smoothness Metrics</a:t>
            </a:r>
            <a:endParaRPr lang="en-US" b="1" u="sng" dirty="0">
              <a:solidFill>
                <a:srgbClr val="C00000"/>
              </a:solidFill>
            </a:endParaRPr>
          </a:p>
        </p:txBody>
      </p:sp>
      <p:sp>
        <p:nvSpPr>
          <p:cNvPr id="3" name="Subtitle 2"/>
          <p:cNvSpPr>
            <a:spLocks noGrp="1"/>
          </p:cNvSpPr>
          <p:nvPr>
            <p:ph type="subTitle" idx="1"/>
          </p:nvPr>
        </p:nvSpPr>
        <p:spPr>
          <a:xfrm>
            <a:off x="1428728" y="2500306"/>
            <a:ext cx="6643734" cy="3429024"/>
          </a:xfrm>
        </p:spPr>
        <p:txBody>
          <a:bodyPr>
            <a:normAutofit fontScale="85000" lnSpcReduction="20000"/>
          </a:bodyPr>
          <a:lstStyle/>
          <a:p>
            <a:pPr algn="l">
              <a:buFont typeface="Wingdings" pitchFamily="2" charset="2"/>
              <a:buChar char="§"/>
            </a:pPr>
            <a:r>
              <a:rPr lang="en-US" dirty="0" smtClean="0">
                <a:solidFill>
                  <a:schemeClr val="tx1"/>
                </a:solidFill>
              </a:rPr>
              <a:t>Smooth </a:t>
            </a:r>
            <a:r>
              <a:rPr lang="en-US" dirty="0">
                <a:solidFill>
                  <a:schemeClr val="tx1"/>
                </a:solidFill>
              </a:rPr>
              <a:t>trajectory enables energy and time saving because it is easily and readily negotiable. </a:t>
            </a:r>
            <a:endParaRPr lang="en-US" dirty="0" smtClean="0">
              <a:solidFill>
                <a:schemeClr val="tx1"/>
              </a:solidFill>
            </a:endParaRPr>
          </a:p>
          <a:p>
            <a:pPr algn="l">
              <a:buFont typeface="Wingdings" pitchFamily="2" charset="2"/>
              <a:buChar char="§"/>
            </a:pPr>
            <a:endParaRPr lang="en-US" dirty="0">
              <a:solidFill>
                <a:schemeClr val="tx1"/>
              </a:solidFill>
            </a:endParaRPr>
          </a:p>
          <a:p>
            <a:pPr algn="l"/>
            <a:endParaRPr lang="en-US" dirty="0" smtClean="0">
              <a:solidFill>
                <a:schemeClr val="tx1"/>
              </a:solidFill>
            </a:endParaRPr>
          </a:p>
          <a:p>
            <a:pPr algn="l">
              <a:buFont typeface="Wingdings" pitchFamily="2" charset="2"/>
              <a:buChar char="§"/>
            </a:pPr>
            <a:r>
              <a:rPr lang="en-US" dirty="0" smtClean="0">
                <a:solidFill>
                  <a:schemeClr val="tx1"/>
                </a:solidFill>
              </a:rPr>
              <a:t>The </a:t>
            </a:r>
            <a:r>
              <a:rPr lang="en-US" dirty="0">
                <a:solidFill>
                  <a:schemeClr val="tx1"/>
                </a:solidFill>
              </a:rPr>
              <a:t>bending energy BE, a function of curvature k is used to evaluate the smoothness of the robot motion. </a:t>
            </a:r>
            <a:endParaRPr lang="en-US" dirty="0" smtClean="0">
              <a:solidFill>
                <a:schemeClr val="tx1"/>
              </a:solidFill>
            </a:endParaRPr>
          </a:p>
          <a:p>
            <a:r>
              <a:rPr lang="en-US" dirty="0" smtClean="0"/>
              <a:t/>
            </a:r>
            <a:br>
              <a:rPr lang="en-US" dirty="0" smtClean="0"/>
            </a:br>
            <a:endParaRPr lang="en-US"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57158" y="142852"/>
            <a:ext cx="8001056" cy="642918"/>
          </a:xfrm>
        </p:spPr>
        <p:txBody>
          <a:bodyPr>
            <a:normAutofit/>
          </a:bodyPr>
          <a:lstStyle/>
          <a:p>
            <a:pPr algn="l"/>
            <a:r>
              <a:rPr lang="en-US" sz="2800" u="sng" dirty="0" smtClean="0">
                <a:latin typeface="Calibri" pitchFamily="34" charset="0"/>
                <a:cs typeface="Calibri" pitchFamily="34" charset="0"/>
              </a:rPr>
              <a:t>Smoothness Metrics</a:t>
            </a:r>
            <a:endParaRPr lang="en-US" sz="2800" u="sng" dirty="0">
              <a:latin typeface="Calibri" pitchFamily="34" charset="0"/>
              <a:cs typeface="Calibri" pitchFamily="34" charset="0"/>
            </a:endParaRPr>
          </a:p>
        </p:txBody>
      </p:sp>
      <p:pic>
        <p:nvPicPr>
          <p:cNvPr id="1027" name="Picture 3"/>
          <p:cNvPicPr>
            <a:picLocks noChangeAspect="1" noChangeArrowheads="1"/>
          </p:cNvPicPr>
          <p:nvPr/>
        </p:nvPicPr>
        <p:blipFill>
          <a:blip r:embed="rId2" cstate="print"/>
          <a:srcRect/>
          <a:stretch>
            <a:fillRect/>
          </a:stretch>
        </p:blipFill>
        <p:spPr bwMode="auto">
          <a:xfrm>
            <a:off x="1214414" y="714356"/>
            <a:ext cx="7070750" cy="6143644"/>
          </a:xfrm>
          <a:prstGeom prst="rect">
            <a:avLst/>
          </a:prstGeom>
          <a:noFill/>
          <a:ln w="9525">
            <a:noFill/>
            <a:miter lim="800000"/>
            <a:headEnd/>
            <a:tailEnd/>
          </a:ln>
          <a:effectLst/>
        </p:spPr>
      </p:pic>
      <p:sp>
        <p:nvSpPr>
          <p:cNvPr id="6" name="TextBox 5"/>
          <p:cNvSpPr txBox="1"/>
          <p:nvPr/>
        </p:nvSpPr>
        <p:spPr>
          <a:xfrm>
            <a:off x="3500430" y="428604"/>
            <a:ext cx="6929486" cy="830997"/>
          </a:xfrm>
          <a:prstGeom prst="rect">
            <a:avLst/>
          </a:prstGeom>
          <a:noFill/>
        </p:spPr>
        <p:txBody>
          <a:bodyPr wrap="square" rtlCol="0">
            <a:spAutoFit/>
          </a:bodyPr>
          <a:lstStyle/>
          <a:p>
            <a:r>
              <a:rPr lang="en-US" sz="1200" dirty="0" smtClean="0">
                <a:solidFill>
                  <a:schemeClr val="accent3">
                    <a:lumMod val="75000"/>
                  </a:schemeClr>
                </a:solidFill>
                <a:latin typeface="Calibri" pitchFamily="34" charset="0"/>
                <a:cs typeface="Calibri" pitchFamily="34" charset="0"/>
                <a:hlinkClick r:id="rId3"/>
              </a:rPr>
              <a:t>https://ri.cmu.edu/pub_files/pub2/rosenblatt_julio_1997_1/rosenblatt_julio_1997_1.pdf</a:t>
            </a:r>
            <a:r>
              <a:rPr lang="en-US" sz="1200" dirty="0" smtClean="0">
                <a:solidFill>
                  <a:schemeClr val="accent3">
                    <a:lumMod val="75000"/>
                  </a:schemeClr>
                </a:solidFill>
                <a:latin typeface="Calibri" pitchFamily="34" charset="0"/>
                <a:cs typeface="Calibri" pitchFamily="34" charset="0"/>
              </a:rPr>
              <a:t>    </a:t>
            </a:r>
          </a:p>
          <a:p>
            <a:endParaRPr lang="en-US" u="sng" dirty="0" smtClean="0"/>
          </a:p>
          <a:p>
            <a:endParaRPr lang="en-US"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smtClean="0">
                <a:solidFill>
                  <a:srgbClr val="FF0000"/>
                </a:solidFill>
              </a:rPr>
              <a:t>Smoothness Metrics</a:t>
            </a:r>
            <a:endParaRPr lang="en-US" u="sng" dirty="0">
              <a:solidFill>
                <a:srgbClr val="FF0000"/>
              </a:solidFill>
            </a:endParaRPr>
          </a:p>
        </p:txBody>
      </p:sp>
      <p:sp>
        <p:nvSpPr>
          <p:cNvPr id="3" name="Content Placeholder 2"/>
          <p:cNvSpPr>
            <a:spLocks noGrp="1"/>
          </p:cNvSpPr>
          <p:nvPr>
            <p:ph idx="1"/>
          </p:nvPr>
        </p:nvSpPr>
        <p:spPr/>
        <p:txBody>
          <a:bodyPr>
            <a:normAutofit fontScale="70000" lnSpcReduction="20000"/>
          </a:bodyPr>
          <a:lstStyle/>
          <a:p>
            <a:r>
              <a:rPr lang="en-US" b="1" dirty="0" smtClean="0"/>
              <a:t>Not adding this metrics </a:t>
            </a:r>
            <a:r>
              <a:rPr lang="en-US" dirty="0" smtClean="0"/>
              <a:t>to our project rather it </a:t>
            </a:r>
            <a:r>
              <a:rPr lang="en-US" b="1" dirty="0" smtClean="0"/>
              <a:t>goes in literature </a:t>
            </a:r>
            <a:r>
              <a:rPr lang="en-US" dirty="0" smtClean="0"/>
              <a:t>review “ How autonomy improves teleoperation”?</a:t>
            </a:r>
          </a:p>
          <a:p>
            <a:endParaRPr lang="en-US" dirty="0"/>
          </a:p>
          <a:p>
            <a:r>
              <a:rPr lang="en-US" dirty="0" smtClean="0"/>
              <a:t>Relevant Recent Research by MIT in May 2019: [Link]  </a:t>
            </a:r>
            <a:r>
              <a:rPr lang="en-US" dirty="0" smtClean="0">
                <a:hlinkClick r:id="rId2"/>
              </a:rPr>
              <a:t>Research Article</a:t>
            </a:r>
            <a:endParaRPr lang="en-US" dirty="0" smtClean="0"/>
          </a:p>
          <a:p>
            <a:pPr>
              <a:buFont typeface="Wingdings" pitchFamily="2" charset="2"/>
              <a:buChar char="q"/>
            </a:pPr>
            <a:r>
              <a:rPr lang="en-US" dirty="0" smtClean="0"/>
              <a:t> Development of an Autonomous control system </a:t>
            </a:r>
            <a:r>
              <a:rPr lang="en-US" dirty="0"/>
              <a:t>that "</a:t>
            </a:r>
            <a:r>
              <a:rPr lang="en-US" dirty="0" smtClean="0"/>
              <a:t>learns“(</a:t>
            </a:r>
            <a:r>
              <a:rPr lang="en-US" dirty="0" err="1" smtClean="0"/>
              <a:t>Convolutional</a:t>
            </a:r>
            <a:r>
              <a:rPr lang="en-US" dirty="0" smtClean="0"/>
              <a:t> Neural Network) </a:t>
            </a:r>
            <a:r>
              <a:rPr lang="en-US" dirty="0"/>
              <a:t>the steering patterns of human </a:t>
            </a:r>
            <a:r>
              <a:rPr lang="en-US" dirty="0" smtClean="0"/>
              <a:t>drivers  </a:t>
            </a:r>
            <a:r>
              <a:rPr lang="en-US" dirty="0"/>
              <a:t>using only </a:t>
            </a:r>
            <a:r>
              <a:rPr lang="en-US" dirty="0" smtClean="0"/>
              <a:t>data </a:t>
            </a:r>
            <a:r>
              <a:rPr lang="en-US" dirty="0"/>
              <a:t>from video camera feeds and a simple GPS-like map. </a:t>
            </a:r>
            <a:endParaRPr lang="en-US" dirty="0" smtClean="0"/>
          </a:p>
          <a:p>
            <a:pPr>
              <a:buFont typeface="Wingdings" pitchFamily="2" charset="2"/>
              <a:buChar char="q"/>
            </a:pPr>
            <a:endParaRPr lang="en-US" dirty="0" smtClean="0"/>
          </a:p>
          <a:p>
            <a:pPr>
              <a:buFont typeface="Wingdings" pitchFamily="2" charset="2"/>
              <a:buChar char="q"/>
            </a:pPr>
            <a:r>
              <a:rPr lang="en-US" dirty="0"/>
              <a:t>T</a:t>
            </a:r>
            <a:r>
              <a:rPr lang="en-US" dirty="0" smtClean="0"/>
              <a:t>he </a:t>
            </a:r>
            <a:r>
              <a:rPr lang="en-US" dirty="0"/>
              <a:t>trained system can control a driverless car along a planned route in a brand-new area, by imitating the human </a:t>
            </a:r>
            <a:r>
              <a:rPr lang="en-US" dirty="0" smtClean="0"/>
              <a:t>driver.</a:t>
            </a:r>
          </a:p>
          <a:p>
            <a:pPr>
              <a:buFont typeface="Wingdings" pitchFamily="2" charset="2"/>
              <a:buChar char="q"/>
            </a:pPr>
            <a:endParaRPr lang="en-US" dirty="0"/>
          </a:p>
          <a:p>
            <a:pPr>
              <a:buFont typeface="Wingdings" pitchFamily="2" charset="2"/>
              <a:buChar char="q"/>
            </a:pPr>
            <a:r>
              <a:rPr lang="en-US" i="1" dirty="0" smtClean="0">
                <a:solidFill>
                  <a:schemeClr val="tx2">
                    <a:lumMod val="75000"/>
                  </a:schemeClr>
                </a:solidFill>
              </a:rPr>
              <a:t>"</a:t>
            </a:r>
            <a:r>
              <a:rPr lang="en-US" i="1" dirty="0" smtClean="0">
                <a:solidFill>
                  <a:schemeClr val="accent2"/>
                </a:solidFill>
              </a:rPr>
              <a:t>For </a:t>
            </a:r>
            <a:r>
              <a:rPr lang="en-US" i="1" dirty="0">
                <a:solidFill>
                  <a:schemeClr val="accent2"/>
                </a:solidFill>
              </a:rPr>
              <a:t>example, if we train an autonomous vehicle to drive in an urban setting such as the streets of Cambridge, the system should also be able to drive smoothly in the woods, even if that is an environment it has never seen before."</a:t>
            </a:r>
            <a:r>
              <a:rPr lang="en-US" i="1" dirty="0" smtClean="0">
                <a:solidFill>
                  <a:schemeClr val="tx2">
                    <a:lumMod val="75000"/>
                  </a:schemeClr>
                </a:solidFill>
              </a:rPr>
              <a:t>	</a:t>
            </a:r>
            <a:r>
              <a:rPr lang="en-US" dirty="0" smtClean="0"/>
              <a:t>	</a:t>
            </a:r>
          </a:p>
          <a:p>
            <a:pPr>
              <a:buNone/>
            </a:pPr>
            <a:endParaRPr lang="en-US" dirty="0" smtClean="0"/>
          </a:p>
          <a:p>
            <a:endParaRPr lang="en-US" dirty="0"/>
          </a:p>
          <a:p>
            <a:endParaRPr lang="en-US" dirty="0" smtClean="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28596" y="2500306"/>
            <a:ext cx="8229600" cy="2643206"/>
          </a:xfrm>
        </p:spPr>
        <p:txBody>
          <a:bodyPr>
            <a:normAutofit/>
          </a:bodyPr>
          <a:lstStyle/>
          <a:p>
            <a:r>
              <a:rPr lang="en-US" sz="2800" dirty="0" smtClean="0">
                <a:latin typeface="Calibri" pitchFamily="34" charset="0"/>
                <a:cs typeface="Calibri" pitchFamily="34" charset="0"/>
              </a:rPr>
              <a:t>Hypothesis: </a:t>
            </a:r>
            <a:r>
              <a:rPr lang="en-US" sz="2800" dirty="0" smtClean="0">
                <a:latin typeface="Calibri" pitchFamily="34" charset="0"/>
                <a:cs typeface="Calibri" pitchFamily="34" charset="0"/>
              </a:rPr>
              <a:t>With the increase in complexity of the environment, there is an anticipated  increase in navigation time and difficulty in </a:t>
            </a:r>
            <a:r>
              <a:rPr lang="en-US" sz="2800" dirty="0" err="1" smtClean="0">
                <a:latin typeface="Calibri" pitchFamily="34" charset="0"/>
                <a:cs typeface="Calibri" pitchFamily="34" charset="0"/>
              </a:rPr>
              <a:t>manuevring</a:t>
            </a:r>
            <a:r>
              <a:rPr lang="en-US" sz="2800" dirty="0" smtClean="0">
                <a:latin typeface="Calibri" pitchFamily="34" charset="0"/>
                <a:cs typeface="Calibri" pitchFamily="34" charset="0"/>
              </a:rPr>
              <a:t> the </a:t>
            </a:r>
            <a:r>
              <a:rPr lang="en-US" sz="2800" dirty="0" smtClean="0">
                <a:latin typeface="Calibri" pitchFamily="34" charset="0"/>
                <a:cs typeface="Calibri" pitchFamily="34" charset="0"/>
              </a:rPr>
              <a:t>environment.</a:t>
            </a:r>
          </a:p>
          <a:p>
            <a:endParaRPr lang="en-US" sz="2000" dirty="0" smtClean="0">
              <a:latin typeface="Calibri" pitchFamily="34" charset="0"/>
              <a:cs typeface="Calibri" pitchFamily="34" charset="0"/>
            </a:endParaRPr>
          </a:p>
          <a:p>
            <a:endParaRPr lang="en-US" sz="2000" dirty="0" smtClean="0">
              <a:latin typeface="Calibri" pitchFamily="34" charset="0"/>
              <a:cs typeface="Calibri" pitchFamily="34" charset="0"/>
            </a:endParaRPr>
          </a:p>
        </p:txBody>
      </p:sp>
      <p:sp>
        <p:nvSpPr>
          <p:cNvPr id="3" name="Title 2"/>
          <p:cNvSpPr>
            <a:spLocks noGrp="1"/>
          </p:cNvSpPr>
          <p:nvPr>
            <p:ph type="title"/>
          </p:nvPr>
        </p:nvSpPr>
        <p:spPr>
          <a:xfrm>
            <a:off x="642910" y="714356"/>
            <a:ext cx="8229600" cy="1143000"/>
          </a:xfrm>
        </p:spPr>
        <p:txBody>
          <a:bodyPr>
            <a:normAutofit/>
          </a:bodyPr>
          <a:lstStyle/>
          <a:p>
            <a:r>
              <a:rPr lang="en-US" sz="2800" i="1" u="sng" dirty="0" smtClean="0">
                <a:latin typeface="Calibri" pitchFamily="34" charset="0"/>
                <a:cs typeface="Calibri" pitchFamily="34" charset="0"/>
              </a:rPr>
              <a:t>Metrics </a:t>
            </a:r>
            <a:r>
              <a:rPr lang="en-US" sz="2800" i="1" u="sng" dirty="0" smtClean="0">
                <a:latin typeface="Calibri" pitchFamily="34" charset="0"/>
                <a:cs typeface="Calibri" pitchFamily="34" charset="0"/>
              </a:rPr>
              <a:t>that consider the complexity of the environment</a:t>
            </a:r>
            <a:endParaRPr lang="en-US" sz="2800" i="1" u="sng" dirty="0">
              <a:latin typeface="Calibri" pitchFamily="34" charset="0"/>
              <a:cs typeface="Calibri" pitchFamily="34"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42910" y="2357430"/>
            <a:ext cx="8229600" cy="2090548"/>
          </a:xfrm>
        </p:spPr>
        <p:txBody>
          <a:bodyPr/>
          <a:lstStyle/>
          <a:p>
            <a:r>
              <a:rPr lang="en-US" dirty="0" smtClean="0"/>
              <a:t>The objective is to find how autonomy would enhance remote </a:t>
            </a:r>
            <a:r>
              <a:rPr lang="en-US" dirty="0" err="1" smtClean="0"/>
              <a:t>teleguidance</a:t>
            </a:r>
            <a:r>
              <a:rPr lang="en-US" dirty="0" smtClean="0"/>
              <a:t> and improve the </a:t>
            </a:r>
            <a:r>
              <a:rPr lang="en-US" dirty="0" smtClean="0">
                <a:solidFill>
                  <a:srgbClr val="FF0000"/>
                </a:solidFill>
              </a:rPr>
              <a:t>situational awareness </a:t>
            </a:r>
            <a:r>
              <a:rPr lang="en-US" dirty="0" smtClean="0"/>
              <a:t>and </a:t>
            </a:r>
            <a:r>
              <a:rPr lang="en-US" dirty="0" smtClean="0">
                <a:solidFill>
                  <a:srgbClr val="FF0000"/>
                </a:solidFill>
              </a:rPr>
              <a:t>task performance.</a:t>
            </a:r>
            <a:endParaRPr lang="en-US" dirty="0">
              <a:solidFill>
                <a:srgbClr val="FF0000"/>
              </a:solidFill>
            </a:endParaRPr>
          </a:p>
        </p:txBody>
      </p:sp>
      <p:sp>
        <p:nvSpPr>
          <p:cNvPr id="3" name="Title 2"/>
          <p:cNvSpPr>
            <a:spLocks noGrp="1"/>
          </p:cNvSpPr>
          <p:nvPr>
            <p:ph type="title"/>
          </p:nvPr>
        </p:nvSpPr>
        <p:spPr/>
        <p:txBody>
          <a:bodyPr>
            <a:normAutofit/>
          </a:bodyPr>
          <a:lstStyle/>
          <a:p>
            <a:pPr algn="ctr"/>
            <a:r>
              <a:rPr lang="en-US" sz="3600" u="sng" dirty="0" smtClean="0">
                <a:latin typeface="Times New Roman" pitchFamily="18" charset="0"/>
                <a:cs typeface="Times New Roman" pitchFamily="18" charset="0"/>
              </a:rPr>
              <a:t>Objective:</a:t>
            </a:r>
            <a:endParaRPr lang="en-US" sz="3600" u="sng"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a:lnSpc>
                <a:spcPct val="150000"/>
              </a:lnSpc>
            </a:pPr>
            <a:r>
              <a:rPr lang="en-US" sz="2800" dirty="0" smtClean="0">
                <a:latin typeface="Calibri" pitchFamily="34" charset="0"/>
                <a:cs typeface="Calibri" pitchFamily="34" charset="0"/>
              </a:rPr>
              <a:t>Number of collisions per distance per time:</a:t>
            </a:r>
          </a:p>
          <a:p>
            <a:r>
              <a:rPr lang="en-US" sz="2000" b="1" dirty="0" smtClean="0">
                <a:latin typeface="Calibri" pitchFamily="34" charset="0"/>
                <a:cs typeface="Calibri" pitchFamily="34" charset="0"/>
              </a:rPr>
              <a:t>Value added to my project</a:t>
            </a:r>
            <a:r>
              <a:rPr lang="en-US" sz="2000" b="1" dirty="0" smtClean="0">
                <a:latin typeface="Calibri" pitchFamily="34" charset="0"/>
                <a:cs typeface="Calibri" pitchFamily="34" charset="0"/>
              </a:rPr>
              <a:t>:</a:t>
            </a:r>
          </a:p>
          <a:p>
            <a:pPr>
              <a:buFont typeface="Arial" pitchFamily="34" charset="0"/>
              <a:buChar char="•"/>
            </a:pPr>
            <a:r>
              <a:rPr lang="en-US" sz="2000" b="1" dirty="0" smtClean="0">
                <a:latin typeface="Calibri" pitchFamily="34" charset="0"/>
                <a:cs typeface="Calibri" pitchFamily="34" charset="0"/>
              </a:rPr>
              <a:t> </a:t>
            </a:r>
            <a:r>
              <a:rPr lang="en-US" sz="2000" b="1" dirty="0" smtClean="0">
                <a:latin typeface="Calibri" pitchFamily="34" charset="0"/>
                <a:cs typeface="Calibri" pitchFamily="34" charset="0"/>
              </a:rPr>
              <a:t>   </a:t>
            </a:r>
            <a:r>
              <a:rPr lang="en-US" sz="2000" dirty="0" smtClean="0">
                <a:latin typeface="Calibri" pitchFamily="34" charset="0"/>
                <a:cs typeface="Calibri" pitchFamily="34" charset="0"/>
              </a:rPr>
              <a:t>A 100 percent successful mission </a:t>
            </a:r>
            <a:r>
              <a:rPr lang="en-US" sz="2000" dirty="0" smtClean="0">
                <a:latin typeface="Calibri" pitchFamily="34" charset="0"/>
                <a:cs typeface="Calibri" pitchFamily="34" charset="0"/>
              </a:rPr>
              <a:t>=robot </a:t>
            </a:r>
            <a:r>
              <a:rPr lang="en-US" sz="2000" dirty="0" smtClean="0">
                <a:latin typeface="Calibri" pitchFamily="34" charset="0"/>
                <a:cs typeface="Calibri" pitchFamily="34" charset="0"/>
              </a:rPr>
              <a:t>navigates and reaches the goal </a:t>
            </a:r>
            <a:r>
              <a:rPr lang="en-US" sz="2000" dirty="0" smtClean="0">
                <a:latin typeface="Calibri" pitchFamily="34" charset="0"/>
                <a:cs typeface="Calibri" pitchFamily="34" charset="0"/>
              </a:rPr>
              <a:t>  				point </a:t>
            </a:r>
            <a:r>
              <a:rPr lang="en-US" sz="2000" dirty="0" smtClean="0">
                <a:latin typeface="Calibri" pitchFamily="34" charset="0"/>
                <a:cs typeface="Calibri" pitchFamily="34" charset="0"/>
              </a:rPr>
              <a:t>with </a:t>
            </a:r>
            <a:r>
              <a:rPr lang="en-US" sz="2000" b="1" dirty="0" smtClean="0">
                <a:latin typeface="Calibri" pitchFamily="34" charset="0"/>
                <a:cs typeface="Calibri" pitchFamily="34" charset="0"/>
              </a:rPr>
              <a:t>zero collisions </a:t>
            </a:r>
            <a:r>
              <a:rPr lang="en-US" sz="2000" dirty="0" smtClean="0">
                <a:latin typeface="Calibri" pitchFamily="34" charset="0"/>
                <a:cs typeface="Calibri" pitchFamily="34" charset="0"/>
              </a:rPr>
              <a:t>with obstacles</a:t>
            </a:r>
            <a:r>
              <a:rPr lang="en-US" sz="2000" dirty="0" smtClean="0">
                <a:latin typeface="Calibri" pitchFamily="34" charset="0"/>
                <a:cs typeface="Calibri" pitchFamily="34" charset="0"/>
              </a:rPr>
              <a:t>.</a:t>
            </a:r>
          </a:p>
          <a:p>
            <a:pPr>
              <a:buNone/>
            </a:pPr>
            <a:endParaRPr lang="en-US" sz="2000" dirty="0" smtClean="0">
              <a:latin typeface="Calibri" pitchFamily="34" charset="0"/>
              <a:cs typeface="Calibri" pitchFamily="34" charset="0"/>
            </a:endParaRPr>
          </a:p>
          <a:p>
            <a:pPr marL="566928" indent="-457200">
              <a:buFont typeface="Arial" pitchFamily="34" charset="0"/>
              <a:buChar char="•"/>
            </a:pPr>
            <a:r>
              <a:rPr lang="en-US" sz="2000" dirty="0" smtClean="0">
                <a:latin typeface="Calibri" pitchFamily="34" charset="0"/>
                <a:cs typeface="Calibri" pitchFamily="34" charset="0"/>
              </a:rPr>
              <a:t>number </a:t>
            </a:r>
            <a:r>
              <a:rPr lang="en-US" sz="2000" dirty="0" smtClean="0">
                <a:latin typeface="Calibri" pitchFamily="34" charset="0"/>
                <a:cs typeface="Calibri" pitchFamily="34" charset="0"/>
              </a:rPr>
              <a:t>of collisions per distance per time is inversely proportional to task performance</a:t>
            </a:r>
            <a:r>
              <a:rPr lang="en-US" sz="2000" dirty="0" smtClean="0">
                <a:latin typeface="Calibri" pitchFamily="34" charset="0"/>
                <a:cs typeface="Calibri" pitchFamily="34" charset="0"/>
              </a:rPr>
              <a:t>.</a:t>
            </a:r>
          </a:p>
          <a:p>
            <a:pPr marL="566928" indent="-457200">
              <a:buFont typeface="Arial" pitchFamily="34" charset="0"/>
              <a:buChar char="•"/>
            </a:pPr>
            <a:endParaRPr lang="en-US" sz="2000" dirty="0" smtClean="0">
              <a:latin typeface="Calibri" pitchFamily="34" charset="0"/>
              <a:cs typeface="Calibri" pitchFamily="34" charset="0"/>
            </a:endParaRPr>
          </a:p>
          <a:p>
            <a:r>
              <a:rPr lang="en-US" sz="2800" dirty="0" smtClean="0"/>
              <a:t/>
            </a:r>
            <a:br>
              <a:rPr lang="en-US" sz="2800" dirty="0" smtClean="0"/>
            </a:br>
            <a:endParaRPr lang="en-US" sz="2800" dirty="0" smtClean="0">
              <a:latin typeface="Calibri" pitchFamily="34" charset="0"/>
              <a:cs typeface="Calibri" pitchFamily="34" charset="0"/>
            </a:endParaRPr>
          </a:p>
        </p:txBody>
      </p:sp>
      <p:sp>
        <p:nvSpPr>
          <p:cNvPr id="3" name="Title 2"/>
          <p:cNvSpPr>
            <a:spLocks noGrp="1"/>
          </p:cNvSpPr>
          <p:nvPr>
            <p:ph type="title"/>
          </p:nvPr>
        </p:nvSpPr>
        <p:spPr/>
        <p:txBody>
          <a:bodyPr>
            <a:normAutofit/>
          </a:bodyPr>
          <a:lstStyle/>
          <a:p>
            <a:r>
              <a:rPr lang="en-US" sz="3600" u="sng" dirty="0" smtClean="0">
                <a:effectLst/>
                <a:latin typeface="Calibri" pitchFamily="34" charset="0"/>
                <a:cs typeface="Calibri" pitchFamily="34" charset="0"/>
              </a:rPr>
              <a:t>Metrics considering Number of collisions:</a:t>
            </a:r>
            <a:endParaRPr lang="en-US" sz="3600" u="sng" dirty="0">
              <a:effectLst/>
              <a:latin typeface="Calibri" pitchFamily="34" charset="0"/>
              <a:cs typeface="Calibri" pitchFamily="34"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85720" y="1357298"/>
            <a:ext cx="8229600" cy="1143000"/>
          </a:xfrm>
        </p:spPr>
        <p:txBody>
          <a:bodyPr>
            <a:normAutofit/>
          </a:bodyPr>
          <a:lstStyle/>
          <a:p>
            <a:r>
              <a:rPr lang="en-US" u="sng" dirty="0" smtClean="0">
                <a:latin typeface="Calibri" pitchFamily="34" charset="0"/>
                <a:cs typeface="Calibri" pitchFamily="34" charset="0"/>
              </a:rPr>
              <a:t>Experiment 1:</a:t>
            </a:r>
            <a:endParaRPr lang="en-US" u="sng" dirty="0">
              <a:latin typeface="Calibri" pitchFamily="34" charset="0"/>
              <a:cs typeface="Calibri" pitchFamily="34" charset="0"/>
            </a:endParaRPr>
          </a:p>
        </p:txBody>
      </p:sp>
      <p:sp>
        <p:nvSpPr>
          <p:cNvPr id="4" name="TextBox 3"/>
          <p:cNvSpPr txBox="1"/>
          <p:nvPr/>
        </p:nvSpPr>
        <p:spPr>
          <a:xfrm>
            <a:off x="500034" y="2928934"/>
            <a:ext cx="8215338" cy="1938992"/>
          </a:xfrm>
          <a:prstGeom prst="rect">
            <a:avLst/>
          </a:prstGeom>
          <a:noFill/>
        </p:spPr>
        <p:txBody>
          <a:bodyPr wrap="square" rtlCol="0">
            <a:spAutoFit/>
          </a:bodyPr>
          <a:lstStyle/>
          <a:p>
            <a:pPr>
              <a:lnSpc>
                <a:spcPct val="150000"/>
              </a:lnSpc>
              <a:buFont typeface="Wingdings" pitchFamily="2" charset="2"/>
              <a:buChar char="q"/>
            </a:pPr>
            <a:r>
              <a:rPr lang="en-US" sz="2000" b="1" dirty="0" smtClean="0">
                <a:latin typeface="Calibri" pitchFamily="34" charset="0"/>
                <a:cs typeface="Calibri" pitchFamily="34" charset="0"/>
              </a:rPr>
              <a:t>WORLD: 1</a:t>
            </a:r>
            <a:r>
              <a:rPr lang="en-US" sz="2000" dirty="0" smtClean="0">
                <a:latin typeface="Calibri" pitchFamily="34" charset="0"/>
                <a:cs typeface="Calibri" pitchFamily="34" charset="0"/>
              </a:rPr>
              <a:t>. PERFORM IN GAZEBO FOURTH FLOOR WORLD FOR ALL 3 TASK METHODS</a:t>
            </a:r>
          </a:p>
          <a:p>
            <a:pPr>
              <a:lnSpc>
                <a:spcPct val="150000"/>
              </a:lnSpc>
              <a:buFont typeface="Wingdings" pitchFamily="2" charset="2"/>
              <a:buChar char="q"/>
            </a:pPr>
            <a:r>
              <a:rPr lang="en-US" sz="2000" b="1" dirty="0" smtClean="0">
                <a:latin typeface="Calibri" pitchFamily="34" charset="0"/>
                <a:cs typeface="Calibri" pitchFamily="34" charset="0"/>
              </a:rPr>
              <a:t>WORLD 2</a:t>
            </a:r>
            <a:r>
              <a:rPr lang="en-US" sz="2000" dirty="0" smtClean="0">
                <a:latin typeface="Calibri" pitchFamily="34" charset="0"/>
                <a:cs typeface="Calibri" pitchFamily="34" charset="0"/>
              </a:rPr>
              <a:t>: PERFORM IN REAL WORLD FOR ALL 3 TASK METHODS</a:t>
            </a:r>
          </a:p>
          <a:p>
            <a:pPr>
              <a:lnSpc>
                <a:spcPct val="150000"/>
              </a:lnSpc>
              <a:buFont typeface="Wingdings" pitchFamily="2" charset="2"/>
              <a:buChar char="q"/>
            </a:pPr>
            <a:r>
              <a:rPr lang="en-US" sz="2000" dirty="0" smtClean="0">
                <a:latin typeface="Calibri" pitchFamily="34" charset="0"/>
                <a:cs typeface="Calibri" pitchFamily="34" charset="0"/>
              </a:rPr>
              <a:t> COMPARE THE GAP BETWEEN GAZEBO AND REAL WORLD</a:t>
            </a:r>
            <a:endParaRPr lang="en-US" sz="2000" dirty="0" smtClean="0">
              <a:latin typeface="Calibri" pitchFamily="34" charset="0"/>
              <a:cs typeface="Calibri" pitchFamily="34"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85720" y="642918"/>
            <a:ext cx="8258204" cy="6000792"/>
          </a:xfrm>
        </p:spPr>
        <p:txBody>
          <a:bodyPr>
            <a:normAutofit fontScale="25000" lnSpcReduction="20000"/>
          </a:bodyPr>
          <a:lstStyle/>
          <a:p>
            <a:pPr fontAlgn="base">
              <a:lnSpc>
                <a:spcPct val="170000"/>
              </a:lnSpc>
            </a:pPr>
            <a:r>
              <a:rPr lang="en-US" sz="11200" b="1" dirty="0" smtClean="0">
                <a:latin typeface="Calibri" pitchFamily="34" charset="0"/>
                <a:cs typeface="Calibri" pitchFamily="34" charset="0"/>
              </a:rPr>
              <a:t>Task </a:t>
            </a:r>
            <a:r>
              <a:rPr lang="en-US" sz="11200" b="1" dirty="0" smtClean="0">
                <a:latin typeface="Calibri" pitchFamily="34" charset="0"/>
                <a:cs typeface="Calibri" pitchFamily="34" charset="0"/>
              </a:rPr>
              <a:t>1 :Manual Teleoperation</a:t>
            </a:r>
          </a:p>
          <a:p>
            <a:pPr fontAlgn="base">
              <a:lnSpc>
                <a:spcPct val="170000"/>
              </a:lnSpc>
            </a:pPr>
            <a:r>
              <a:rPr lang="en-US" sz="8000" dirty="0" smtClean="0">
                <a:solidFill>
                  <a:schemeClr val="accent3">
                    <a:lumMod val="75000"/>
                  </a:schemeClr>
                </a:solidFill>
                <a:latin typeface="Calibri" pitchFamily="34" charset="0"/>
                <a:cs typeface="Calibri" pitchFamily="34" charset="0"/>
              </a:rPr>
              <a:t>In gazebo fourth floor world, the user manually </a:t>
            </a:r>
            <a:r>
              <a:rPr lang="en-US" sz="8000" dirty="0" err="1" smtClean="0">
                <a:solidFill>
                  <a:schemeClr val="accent3">
                    <a:lumMod val="75000"/>
                  </a:schemeClr>
                </a:solidFill>
                <a:latin typeface="Calibri" pitchFamily="34" charset="0"/>
                <a:cs typeface="Calibri" pitchFamily="34" charset="0"/>
              </a:rPr>
              <a:t>teleoperates</a:t>
            </a:r>
            <a:r>
              <a:rPr lang="en-US" sz="8000" dirty="0" smtClean="0">
                <a:solidFill>
                  <a:schemeClr val="accent3">
                    <a:lumMod val="75000"/>
                  </a:schemeClr>
                </a:solidFill>
                <a:latin typeface="Calibri" pitchFamily="34" charset="0"/>
                <a:cs typeface="Calibri" pitchFamily="34" charset="0"/>
              </a:rPr>
              <a:t> the robot to reach a specific goal position . </a:t>
            </a:r>
          </a:p>
          <a:p>
            <a:pPr fontAlgn="base">
              <a:lnSpc>
                <a:spcPct val="170000"/>
              </a:lnSpc>
            </a:pPr>
            <a:r>
              <a:rPr lang="en-US" sz="8000" dirty="0" smtClean="0">
                <a:solidFill>
                  <a:schemeClr val="accent3">
                    <a:lumMod val="75000"/>
                  </a:schemeClr>
                </a:solidFill>
                <a:latin typeface="Calibri" pitchFamily="34" charset="0"/>
                <a:cs typeface="Calibri" pitchFamily="34" charset="0"/>
              </a:rPr>
              <a:t>Start a timer that would record the time taken to traverse the robot to reach a goal position .</a:t>
            </a:r>
          </a:p>
          <a:p>
            <a:pPr fontAlgn="base">
              <a:lnSpc>
                <a:spcPct val="170000"/>
              </a:lnSpc>
            </a:pPr>
            <a:r>
              <a:rPr lang="en-US" sz="8000" dirty="0" smtClean="0">
                <a:solidFill>
                  <a:schemeClr val="accent3">
                    <a:lumMod val="75000"/>
                  </a:schemeClr>
                </a:solidFill>
                <a:latin typeface="Calibri" pitchFamily="34" charset="0"/>
                <a:cs typeface="Calibri" pitchFamily="34" charset="0"/>
              </a:rPr>
              <a:t> Set a counter variable/ or count manually the number of obstacles in the path,</a:t>
            </a:r>
          </a:p>
          <a:p>
            <a:pPr fontAlgn="base">
              <a:lnSpc>
                <a:spcPct val="170000"/>
              </a:lnSpc>
            </a:pPr>
            <a:r>
              <a:rPr lang="en-US" sz="8000" dirty="0" smtClean="0">
                <a:solidFill>
                  <a:schemeClr val="accent3">
                    <a:lumMod val="75000"/>
                  </a:schemeClr>
                </a:solidFill>
                <a:latin typeface="Calibri" pitchFamily="34" charset="0"/>
                <a:cs typeface="Calibri" pitchFamily="34" charset="0"/>
              </a:rPr>
              <a:t> Store the </a:t>
            </a:r>
            <a:r>
              <a:rPr lang="en-US" sz="8000" dirty="0" smtClean="0">
                <a:solidFill>
                  <a:schemeClr val="accent3">
                    <a:lumMod val="75000"/>
                  </a:schemeClr>
                </a:solidFill>
                <a:latin typeface="Calibri" pitchFamily="34" charset="0"/>
                <a:cs typeface="Calibri" pitchFamily="34" charset="0"/>
              </a:rPr>
              <a:t>data (number of obstacles in the path of the robot) </a:t>
            </a:r>
            <a:r>
              <a:rPr lang="en-US" sz="8000" dirty="0" smtClean="0">
                <a:solidFill>
                  <a:schemeClr val="accent3">
                    <a:lumMod val="75000"/>
                  </a:schemeClr>
                </a:solidFill>
                <a:latin typeface="Calibri" pitchFamily="34" charset="0"/>
                <a:cs typeface="Calibri" pitchFamily="34" charset="0"/>
              </a:rPr>
              <a:t>and make a real time plot of the data . [MATPLOTLIB? ANY OTHER WAY TO DO THIS???]</a:t>
            </a:r>
          </a:p>
          <a:p>
            <a:pPr fontAlgn="base">
              <a:lnSpc>
                <a:spcPct val="170000"/>
              </a:lnSpc>
            </a:pPr>
            <a:r>
              <a:rPr lang="en-US" sz="8000" dirty="0" smtClean="0">
                <a:solidFill>
                  <a:schemeClr val="accent3">
                    <a:lumMod val="75000"/>
                  </a:schemeClr>
                </a:solidFill>
                <a:latin typeface="Calibri" pitchFamily="34" charset="0"/>
                <a:cs typeface="Calibri" pitchFamily="34" charset="0"/>
              </a:rPr>
              <a:t>Increase the number of obstacles in the path of the robot and repeat the above process for another 3 runs.</a:t>
            </a:r>
          </a:p>
          <a:p>
            <a:pPr fontAlgn="base">
              <a:lnSpc>
                <a:spcPct val="170000"/>
              </a:lnSpc>
            </a:pPr>
            <a:r>
              <a:rPr lang="en-US" sz="6400" dirty="0" smtClean="0">
                <a:latin typeface="Calibri" pitchFamily="34" charset="0"/>
                <a:cs typeface="Calibri" pitchFamily="34" charset="0"/>
              </a:rPr>
              <a:t/>
            </a:r>
            <a:br>
              <a:rPr lang="en-US" sz="6400" dirty="0" smtClean="0">
                <a:latin typeface="Calibri" pitchFamily="34" charset="0"/>
                <a:cs typeface="Calibri" pitchFamily="34" charset="0"/>
              </a:rPr>
            </a:br>
            <a:r>
              <a:rPr lang="en-US" dirty="0" smtClean="0"/>
              <a:t/>
            </a:r>
            <a:br>
              <a:rPr lang="en-US" dirty="0" smtClean="0"/>
            </a:br>
            <a:endParaRPr lang="en-US" dirty="0" smtClean="0"/>
          </a:p>
          <a:p>
            <a:r>
              <a:rPr lang="en-US" dirty="0" smtClean="0"/>
              <a:t/>
            </a:r>
            <a:br>
              <a:rPr lang="en-US" dirty="0" smtClean="0"/>
            </a:br>
            <a:r>
              <a:rPr lang="en-US" dirty="0" smtClean="0"/>
              <a:t/>
            </a:r>
            <a:br>
              <a:rPr lang="en-US" dirty="0" smtClean="0"/>
            </a:br>
            <a:endParaRPr lang="en-US" dirty="0"/>
          </a:p>
        </p:txBody>
      </p:sp>
      <p:sp>
        <p:nvSpPr>
          <p:cNvPr id="3" name="Title 2"/>
          <p:cNvSpPr>
            <a:spLocks noGrp="1"/>
          </p:cNvSpPr>
          <p:nvPr>
            <p:ph type="title"/>
          </p:nvPr>
        </p:nvSpPr>
        <p:spPr>
          <a:xfrm>
            <a:off x="457200" y="274638"/>
            <a:ext cx="8229600" cy="725470"/>
          </a:xfrm>
        </p:spPr>
        <p:txBody>
          <a:bodyPr>
            <a:normAutofit fontScale="90000"/>
          </a:bodyPr>
          <a:lstStyle/>
          <a:p>
            <a:r>
              <a:rPr lang="en-US" sz="2700" i="1" u="sng" dirty="0" smtClean="0">
                <a:latin typeface="Calibri" pitchFamily="34" charset="0"/>
                <a:cs typeface="Calibri" pitchFamily="34" charset="0"/>
              </a:rPr>
              <a:t>Procedure to be implemented in Gazebo World :</a:t>
            </a:r>
            <a:r>
              <a:rPr lang="en-US" dirty="0" smtClean="0"/>
              <a:t/>
            </a:r>
            <a:br>
              <a:rPr lang="en-US" dirty="0" smtClean="0"/>
            </a:br>
            <a:endParaRPr lang="en-US"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32500" lnSpcReduction="20000"/>
          </a:bodyPr>
          <a:lstStyle/>
          <a:p>
            <a:pPr fontAlgn="base">
              <a:lnSpc>
                <a:spcPct val="160000"/>
              </a:lnSpc>
            </a:pPr>
            <a:r>
              <a:rPr lang="en-US" sz="4900" dirty="0" smtClean="0">
                <a:solidFill>
                  <a:schemeClr val="accent3">
                    <a:lumMod val="75000"/>
                  </a:schemeClr>
                </a:solidFill>
                <a:latin typeface="Calibri" pitchFamily="34" charset="0"/>
                <a:cs typeface="Calibri" pitchFamily="34" charset="0"/>
              </a:rPr>
              <a:t>In </a:t>
            </a:r>
            <a:r>
              <a:rPr lang="en-US" sz="4900" dirty="0" smtClean="0">
                <a:solidFill>
                  <a:schemeClr val="accent3">
                    <a:lumMod val="75000"/>
                  </a:schemeClr>
                </a:solidFill>
                <a:latin typeface="Calibri" pitchFamily="34" charset="0"/>
                <a:cs typeface="Calibri" pitchFamily="34" charset="0"/>
              </a:rPr>
              <a:t>gazebo fourth floor world , run pips controller and let robot navigate autonomously . </a:t>
            </a:r>
          </a:p>
          <a:p>
            <a:pPr fontAlgn="base">
              <a:lnSpc>
                <a:spcPct val="160000"/>
              </a:lnSpc>
            </a:pPr>
            <a:r>
              <a:rPr lang="en-US" sz="4900" dirty="0" smtClean="0">
                <a:solidFill>
                  <a:schemeClr val="accent3">
                    <a:lumMod val="75000"/>
                  </a:schemeClr>
                </a:solidFill>
                <a:latin typeface="Calibri" pitchFamily="34" charset="0"/>
                <a:cs typeface="Calibri" pitchFamily="34" charset="0"/>
              </a:rPr>
              <a:t>Note </a:t>
            </a:r>
            <a:r>
              <a:rPr lang="en-US" sz="4900" dirty="0" smtClean="0">
                <a:solidFill>
                  <a:schemeClr val="accent3">
                    <a:lumMod val="75000"/>
                  </a:schemeClr>
                </a:solidFill>
                <a:latin typeface="Calibri" pitchFamily="34" charset="0"/>
                <a:cs typeface="Calibri" pitchFamily="34" charset="0"/>
              </a:rPr>
              <a:t>down</a:t>
            </a:r>
          </a:p>
          <a:p>
            <a:pPr fontAlgn="base">
              <a:lnSpc>
                <a:spcPct val="160000"/>
              </a:lnSpc>
              <a:buNone/>
            </a:pPr>
            <a:r>
              <a:rPr lang="en-US" sz="4900" b="1" dirty="0" smtClean="0">
                <a:solidFill>
                  <a:schemeClr val="accent3">
                    <a:lumMod val="75000"/>
                  </a:schemeClr>
                </a:solidFill>
                <a:latin typeface="Calibri" pitchFamily="34" charset="0"/>
                <a:cs typeface="Calibri" pitchFamily="34" charset="0"/>
              </a:rPr>
              <a:t> </a:t>
            </a:r>
            <a:r>
              <a:rPr lang="en-US" sz="4900" b="1" dirty="0" smtClean="0">
                <a:solidFill>
                  <a:schemeClr val="accent3">
                    <a:lumMod val="75000"/>
                  </a:schemeClr>
                </a:solidFill>
                <a:latin typeface="Calibri" pitchFamily="34" charset="0"/>
                <a:cs typeface="Calibri" pitchFamily="34" charset="0"/>
              </a:rPr>
              <a:t>  1. </a:t>
            </a:r>
            <a:r>
              <a:rPr lang="en-US" sz="4900" b="1" dirty="0" smtClean="0">
                <a:solidFill>
                  <a:schemeClr val="accent3">
                    <a:lumMod val="75000"/>
                  </a:schemeClr>
                </a:solidFill>
                <a:latin typeface="Calibri" pitchFamily="34" charset="0"/>
                <a:cs typeface="Calibri" pitchFamily="34" charset="0"/>
              </a:rPr>
              <a:t>the time taken to traverse the trajectory </a:t>
            </a:r>
            <a:r>
              <a:rPr lang="en-US" sz="4900" dirty="0" smtClean="0">
                <a:solidFill>
                  <a:schemeClr val="accent3">
                    <a:lumMod val="75000"/>
                  </a:schemeClr>
                </a:solidFill>
                <a:latin typeface="Calibri" pitchFamily="34" charset="0"/>
                <a:cs typeface="Calibri" pitchFamily="34" charset="0"/>
              </a:rPr>
              <a:t>and</a:t>
            </a:r>
          </a:p>
          <a:p>
            <a:pPr fontAlgn="base">
              <a:lnSpc>
                <a:spcPct val="160000"/>
              </a:lnSpc>
              <a:buNone/>
            </a:pPr>
            <a:r>
              <a:rPr lang="en-US" sz="4900" b="1" dirty="0" smtClean="0">
                <a:solidFill>
                  <a:schemeClr val="accent3">
                    <a:lumMod val="75000"/>
                  </a:schemeClr>
                </a:solidFill>
                <a:latin typeface="Calibri" pitchFamily="34" charset="0"/>
                <a:cs typeface="Calibri" pitchFamily="34" charset="0"/>
              </a:rPr>
              <a:t> </a:t>
            </a:r>
            <a:r>
              <a:rPr lang="en-US" sz="4900" b="1" dirty="0" smtClean="0">
                <a:solidFill>
                  <a:schemeClr val="accent3">
                    <a:lumMod val="75000"/>
                  </a:schemeClr>
                </a:solidFill>
                <a:latin typeface="Calibri" pitchFamily="34" charset="0"/>
                <a:cs typeface="Calibri" pitchFamily="34" charset="0"/>
              </a:rPr>
              <a:t> 2.</a:t>
            </a:r>
            <a:r>
              <a:rPr lang="en-US" sz="4900" dirty="0" smtClean="0">
                <a:solidFill>
                  <a:schemeClr val="accent3">
                    <a:lumMod val="75000"/>
                  </a:schemeClr>
                </a:solidFill>
                <a:latin typeface="Calibri" pitchFamily="34" charset="0"/>
                <a:cs typeface="Calibri" pitchFamily="34" charset="0"/>
              </a:rPr>
              <a:t> </a:t>
            </a:r>
            <a:r>
              <a:rPr lang="en-US" sz="4900" b="1" dirty="0" smtClean="0">
                <a:solidFill>
                  <a:schemeClr val="accent3">
                    <a:lumMod val="75000"/>
                  </a:schemeClr>
                </a:solidFill>
                <a:latin typeface="Calibri" pitchFamily="34" charset="0"/>
                <a:cs typeface="Calibri" pitchFamily="34" charset="0"/>
              </a:rPr>
              <a:t>the number of obstacles in the path of the robot </a:t>
            </a:r>
            <a:endParaRPr lang="en-US" sz="4900" b="1" dirty="0" smtClean="0">
              <a:solidFill>
                <a:schemeClr val="accent3">
                  <a:lumMod val="75000"/>
                </a:schemeClr>
              </a:solidFill>
              <a:latin typeface="Calibri" pitchFamily="34" charset="0"/>
              <a:cs typeface="Calibri" pitchFamily="34" charset="0"/>
            </a:endParaRPr>
          </a:p>
          <a:p>
            <a:pPr fontAlgn="base">
              <a:lnSpc>
                <a:spcPct val="160000"/>
              </a:lnSpc>
              <a:buNone/>
            </a:pPr>
            <a:r>
              <a:rPr lang="en-US" sz="4900" b="1" dirty="0" smtClean="0">
                <a:solidFill>
                  <a:schemeClr val="accent3">
                    <a:lumMod val="75000"/>
                  </a:schemeClr>
                </a:solidFill>
                <a:latin typeface="Calibri" pitchFamily="34" charset="0"/>
                <a:cs typeface="Calibri" pitchFamily="34" charset="0"/>
              </a:rPr>
              <a:t> </a:t>
            </a:r>
            <a:r>
              <a:rPr lang="en-US" sz="4900" b="1" dirty="0" smtClean="0">
                <a:solidFill>
                  <a:schemeClr val="accent3">
                    <a:lumMod val="75000"/>
                  </a:schemeClr>
                </a:solidFill>
                <a:latin typeface="Calibri" pitchFamily="34" charset="0"/>
                <a:cs typeface="Calibri" pitchFamily="34" charset="0"/>
              </a:rPr>
              <a:t>  3. Length of trajectory</a:t>
            </a:r>
          </a:p>
          <a:p>
            <a:pPr fontAlgn="base">
              <a:lnSpc>
                <a:spcPct val="160000"/>
              </a:lnSpc>
              <a:buNone/>
            </a:pPr>
            <a:r>
              <a:rPr lang="en-US" sz="4900" b="1" dirty="0" smtClean="0">
                <a:solidFill>
                  <a:schemeClr val="accent3">
                    <a:lumMod val="75000"/>
                  </a:schemeClr>
                </a:solidFill>
                <a:latin typeface="Calibri" pitchFamily="34" charset="0"/>
                <a:cs typeface="Calibri" pitchFamily="34" charset="0"/>
              </a:rPr>
              <a:t> </a:t>
            </a:r>
            <a:r>
              <a:rPr lang="en-US" sz="4900" b="1" dirty="0" smtClean="0">
                <a:solidFill>
                  <a:schemeClr val="accent3">
                    <a:lumMod val="75000"/>
                  </a:schemeClr>
                </a:solidFill>
                <a:latin typeface="Calibri" pitchFamily="34" charset="0"/>
                <a:cs typeface="Calibri" pitchFamily="34" charset="0"/>
              </a:rPr>
              <a:t>  4. Least distance between robot and obstacle throughout the journey ( SM1 and SM2)</a:t>
            </a:r>
          </a:p>
          <a:p>
            <a:pPr fontAlgn="base">
              <a:lnSpc>
                <a:spcPct val="160000"/>
              </a:lnSpc>
              <a:buNone/>
            </a:pPr>
            <a:r>
              <a:rPr lang="en-US" sz="4900" b="1" dirty="0" smtClean="0">
                <a:solidFill>
                  <a:schemeClr val="accent3">
                    <a:lumMod val="75000"/>
                  </a:schemeClr>
                </a:solidFill>
                <a:latin typeface="Calibri" pitchFamily="34" charset="0"/>
                <a:cs typeface="Calibri" pitchFamily="34" charset="0"/>
              </a:rPr>
              <a:t>   5. Number of collisions</a:t>
            </a:r>
          </a:p>
          <a:p>
            <a:pPr fontAlgn="base">
              <a:lnSpc>
                <a:spcPct val="160000"/>
              </a:lnSpc>
              <a:buNone/>
            </a:pPr>
            <a:r>
              <a:rPr lang="en-US" sz="4900" dirty="0" smtClean="0">
                <a:solidFill>
                  <a:schemeClr val="accent3">
                    <a:lumMod val="75000"/>
                  </a:schemeClr>
                </a:solidFill>
                <a:latin typeface="Calibri" pitchFamily="34" charset="0"/>
                <a:cs typeface="Calibri" pitchFamily="34" charset="0"/>
              </a:rPr>
              <a:t>and </a:t>
            </a:r>
            <a:r>
              <a:rPr lang="en-US" sz="4900" dirty="0" smtClean="0">
                <a:solidFill>
                  <a:schemeClr val="accent3">
                    <a:lumMod val="75000"/>
                  </a:schemeClr>
                </a:solidFill>
                <a:latin typeface="Calibri" pitchFamily="34" charset="0"/>
                <a:cs typeface="Calibri" pitchFamily="34" charset="0"/>
              </a:rPr>
              <a:t>construct a real time plot for the same.[MATPLOTLIB]</a:t>
            </a:r>
          </a:p>
          <a:p>
            <a:pPr fontAlgn="base">
              <a:lnSpc>
                <a:spcPct val="160000"/>
              </a:lnSpc>
            </a:pPr>
            <a:r>
              <a:rPr lang="en-US" sz="4900" dirty="0" smtClean="0">
                <a:solidFill>
                  <a:schemeClr val="accent3">
                    <a:lumMod val="75000"/>
                  </a:schemeClr>
                </a:solidFill>
                <a:latin typeface="Calibri" pitchFamily="34" charset="0"/>
                <a:cs typeface="Calibri" pitchFamily="34" charset="0"/>
              </a:rPr>
              <a:t>Increase the number of obstacles in the path of the robot and repeat the above process for another 3 runs.</a:t>
            </a:r>
          </a:p>
          <a:p>
            <a:pPr>
              <a:buNone/>
            </a:pPr>
            <a:r>
              <a:rPr lang="en-US" dirty="0" smtClean="0"/>
              <a:t/>
            </a:r>
            <a:br>
              <a:rPr lang="en-US" dirty="0" smtClean="0"/>
            </a:br>
            <a:endParaRPr lang="en-US" dirty="0"/>
          </a:p>
        </p:txBody>
      </p:sp>
      <p:sp>
        <p:nvSpPr>
          <p:cNvPr id="3" name="Title 2"/>
          <p:cNvSpPr>
            <a:spLocks noGrp="1"/>
          </p:cNvSpPr>
          <p:nvPr>
            <p:ph type="title"/>
          </p:nvPr>
        </p:nvSpPr>
        <p:spPr/>
        <p:txBody>
          <a:bodyPr>
            <a:normAutofit fontScale="90000"/>
          </a:bodyPr>
          <a:lstStyle/>
          <a:p>
            <a:r>
              <a:rPr lang="en-US" sz="3100" dirty="0" smtClean="0">
                <a:latin typeface="Calibri" pitchFamily="34" charset="0"/>
                <a:cs typeface="Calibri" pitchFamily="34" charset="0"/>
              </a:rPr>
              <a:t>Task 2 : Fully autonomous PIPS Setup:</a:t>
            </a:r>
            <a:r>
              <a:rPr lang="en-US" dirty="0" smtClean="0"/>
              <a:t/>
            </a:r>
            <a:br>
              <a:rPr lang="en-US" dirty="0" smtClean="0"/>
            </a:br>
            <a:endParaRPr lang="en-US"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481328"/>
            <a:ext cx="8229600" cy="5019506"/>
          </a:xfrm>
        </p:spPr>
        <p:txBody>
          <a:bodyPr>
            <a:normAutofit fontScale="62500" lnSpcReduction="20000"/>
          </a:bodyPr>
          <a:lstStyle/>
          <a:p>
            <a:pPr>
              <a:buNone/>
            </a:pPr>
            <a:r>
              <a:rPr lang="en-US" dirty="0" smtClean="0"/>
              <a:t/>
            </a:r>
            <a:br>
              <a:rPr lang="en-US" dirty="0" smtClean="0"/>
            </a:br>
            <a:r>
              <a:rPr lang="en-US" sz="2300" b="1" dirty="0" smtClean="0">
                <a:latin typeface="Calibri" pitchFamily="34" charset="0"/>
                <a:cs typeface="Calibri" pitchFamily="34" charset="0"/>
              </a:rPr>
              <a:t>    </a:t>
            </a:r>
            <a:endParaRPr lang="en-US" sz="2300" dirty="0" smtClean="0">
              <a:latin typeface="Calibri" pitchFamily="34" charset="0"/>
              <a:cs typeface="Calibri" pitchFamily="34" charset="0"/>
            </a:endParaRPr>
          </a:p>
          <a:p>
            <a:pPr fontAlgn="base">
              <a:lnSpc>
                <a:spcPct val="170000"/>
              </a:lnSpc>
            </a:pPr>
            <a:r>
              <a:rPr lang="en-US" sz="2900" dirty="0" smtClean="0">
                <a:solidFill>
                  <a:schemeClr val="accent3">
                    <a:lumMod val="75000"/>
                  </a:schemeClr>
                </a:solidFill>
                <a:latin typeface="Calibri" pitchFamily="34" charset="0"/>
                <a:cs typeface="Calibri" pitchFamily="34" charset="0"/>
              </a:rPr>
              <a:t>In </a:t>
            </a:r>
            <a:r>
              <a:rPr lang="en-US" sz="2900" dirty="0" smtClean="0">
                <a:solidFill>
                  <a:schemeClr val="accent3">
                    <a:lumMod val="75000"/>
                  </a:schemeClr>
                </a:solidFill>
                <a:latin typeface="Calibri" pitchFamily="34" charset="0"/>
                <a:cs typeface="Calibri" pitchFamily="34" charset="0"/>
              </a:rPr>
              <a:t>gazebo fourth floor world with the same fixed goal position run pips code but now the robot </a:t>
            </a:r>
            <a:r>
              <a:rPr lang="en-US" sz="2900" dirty="0" err="1" smtClean="0">
                <a:solidFill>
                  <a:schemeClr val="accent3">
                    <a:lumMod val="75000"/>
                  </a:schemeClr>
                </a:solidFill>
                <a:latin typeface="Calibri" pitchFamily="34" charset="0"/>
                <a:cs typeface="Calibri" pitchFamily="34" charset="0"/>
              </a:rPr>
              <a:t>autonously</a:t>
            </a:r>
            <a:r>
              <a:rPr lang="en-US" sz="2900" dirty="0" smtClean="0">
                <a:solidFill>
                  <a:schemeClr val="accent3">
                    <a:lumMod val="75000"/>
                  </a:schemeClr>
                </a:solidFill>
                <a:latin typeface="Calibri" pitchFamily="34" charset="0"/>
                <a:cs typeface="Calibri" pitchFamily="34" charset="0"/>
              </a:rPr>
              <a:t> navigates to the mouse click point. The user keeps on deciding the intermediate steps to reach the goal via mouse clicks.</a:t>
            </a:r>
          </a:p>
          <a:p>
            <a:pPr fontAlgn="base">
              <a:lnSpc>
                <a:spcPct val="170000"/>
              </a:lnSpc>
            </a:pPr>
            <a:r>
              <a:rPr lang="en-US" sz="2900" dirty="0" smtClean="0">
                <a:solidFill>
                  <a:schemeClr val="accent3">
                    <a:lumMod val="75000"/>
                  </a:schemeClr>
                </a:solidFill>
                <a:latin typeface="Calibri" pitchFamily="34" charset="0"/>
                <a:cs typeface="Calibri" pitchFamily="34" charset="0"/>
              </a:rPr>
              <a:t>Start a timer that would record the time taken to traverse the robot to reach a goal position .</a:t>
            </a:r>
          </a:p>
          <a:p>
            <a:pPr fontAlgn="base">
              <a:lnSpc>
                <a:spcPct val="170000"/>
              </a:lnSpc>
            </a:pPr>
            <a:r>
              <a:rPr lang="en-US" sz="2900" dirty="0" smtClean="0">
                <a:solidFill>
                  <a:schemeClr val="accent3">
                    <a:lumMod val="75000"/>
                  </a:schemeClr>
                </a:solidFill>
                <a:latin typeface="Calibri" pitchFamily="34" charset="0"/>
                <a:cs typeface="Calibri" pitchFamily="34" charset="0"/>
              </a:rPr>
              <a:t> Set a counter variable/ or count manually the number of obstacles in the path,</a:t>
            </a:r>
          </a:p>
          <a:p>
            <a:pPr fontAlgn="base">
              <a:lnSpc>
                <a:spcPct val="170000"/>
              </a:lnSpc>
            </a:pPr>
            <a:r>
              <a:rPr lang="en-US" sz="2900" dirty="0" smtClean="0">
                <a:solidFill>
                  <a:schemeClr val="accent3">
                    <a:lumMod val="75000"/>
                  </a:schemeClr>
                </a:solidFill>
                <a:latin typeface="Calibri" pitchFamily="34" charset="0"/>
                <a:cs typeface="Calibri" pitchFamily="34" charset="0"/>
              </a:rPr>
              <a:t> Store the data and make a real time plot of the data . [MATPLOTLIB? ANY OTHER WAY TO DO THIS???]</a:t>
            </a:r>
          </a:p>
          <a:p>
            <a:pPr fontAlgn="base">
              <a:lnSpc>
                <a:spcPct val="170000"/>
              </a:lnSpc>
            </a:pPr>
            <a:r>
              <a:rPr lang="en-US" sz="2900" dirty="0" smtClean="0">
                <a:solidFill>
                  <a:schemeClr val="accent3">
                    <a:lumMod val="75000"/>
                  </a:schemeClr>
                </a:solidFill>
                <a:latin typeface="Calibri" pitchFamily="34" charset="0"/>
                <a:cs typeface="Calibri" pitchFamily="34" charset="0"/>
              </a:rPr>
              <a:t>Increase the number of obstacles in the path of the robot and repeat the above process for another 3 runs.</a:t>
            </a:r>
          </a:p>
          <a:p>
            <a:endParaRPr lang="en-US" sz="2900" dirty="0"/>
          </a:p>
        </p:txBody>
      </p:sp>
      <p:sp>
        <p:nvSpPr>
          <p:cNvPr id="3" name="Title 2"/>
          <p:cNvSpPr>
            <a:spLocks noGrp="1"/>
          </p:cNvSpPr>
          <p:nvPr>
            <p:ph type="title"/>
          </p:nvPr>
        </p:nvSpPr>
        <p:spPr/>
        <p:txBody>
          <a:bodyPr>
            <a:normAutofit fontScale="90000"/>
          </a:bodyPr>
          <a:lstStyle/>
          <a:p>
            <a:r>
              <a:rPr lang="en-US" dirty="0" smtClean="0"/>
              <a:t>3.    Task 3: Semi Autonomous System</a:t>
            </a:r>
            <a:endParaRPr lang="en-US"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28596" y="0"/>
            <a:ext cx="8429684" cy="6858000"/>
          </a:xfrm>
        </p:spPr>
        <p:txBody>
          <a:bodyPr>
            <a:normAutofit/>
          </a:bodyPr>
          <a:lstStyle/>
          <a:p>
            <a:pPr algn="ctr"/>
            <a:r>
              <a:rPr lang="en-US" sz="1800" b="1" u="sng" dirty="0" smtClean="0">
                <a:latin typeface="Calibri" pitchFamily="34" charset="0"/>
                <a:cs typeface="Calibri" pitchFamily="34" charset="0"/>
              </a:rPr>
              <a:t>Methods of Evaluation</a:t>
            </a:r>
            <a:r>
              <a:rPr lang="en-US" sz="1800" dirty="0" smtClean="0">
                <a:latin typeface="Calibri" pitchFamily="34" charset="0"/>
                <a:cs typeface="Calibri" pitchFamily="34" charset="0"/>
              </a:rPr>
              <a:t>: ( only for gazebo world)</a:t>
            </a:r>
            <a:endParaRPr lang="en-US" sz="1800" dirty="0">
              <a:latin typeface="Calibri" pitchFamily="34" charset="0"/>
              <a:cs typeface="Calibri" pitchFamily="34" charset="0"/>
            </a:endParaRPr>
          </a:p>
        </p:txBody>
      </p:sp>
      <p:graphicFrame>
        <p:nvGraphicFramePr>
          <p:cNvPr id="4" name="Table 3"/>
          <p:cNvGraphicFramePr>
            <a:graphicFrameLocks noGrp="1"/>
          </p:cNvGraphicFramePr>
          <p:nvPr/>
        </p:nvGraphicFramePr>
        <p:xfrm>
          <a:off x="357158" y="357169"/>
          <a:ext cx="8286807" cy="6413391"/>
        </p:xfrm>
        <a:graphic>
          <a:graphicData uri="http://schemas.openxmlformats.org/drawingml/2006/table">
            <a:tbl>
              <a:tblPr firstRow="1" bandRow="1">
                <a:tableStyleId>{5C22544A-7EE6-4342-B048-85BDC9FD1C3A}</a:tableStyleId>
              </a:tblPr>
              <a:tblGrid>
                <a:gridCol w="2762269"/>
                <a:gridCol w="2762269"/>
                <a:gridCol w="2762269"/>
              </a:tblGrid>
              <a:tr h="752699">
                <a:tc>
                  <a:txBody>
                    <a:bodyPr/>
                    <a:lstStyle/>
                    <a:p>
                      <a:r>
                        <a:rPr lang="en-US" sz="1400" dirty="0" smtClean="0">
                          <a:latin typeface="Calibri" pitchFamily="34" charset="0"/>
                          <a:cs typeface="Calibri" pitchFamily="34" charset="0"/>
                        </a:rPr>
                        <a:t>Quantitative</a:t>
                      </a:r>
                      <a:r>
                        <a:rPr lang="en-US" sz="1400" baseline="0" dirty="0" smtClean="0">
                          <a:latin typeface="Calibri" pitchFamily="34" charset="0"/>
                          <a:cs typeface="Calibri" pitchFamily="34" charset="0"/>
                        </a:rPr>
                        <a:t> Parameters to be measured</a:t>
                      </a:r>
                      <a:endParaRPr lang="en-US" sz="1400" dirty="0">
                        <a:latin typeface="Calibri" pitchFamily="34" charset="0"/>
                        <a:cs typeface="Calibri" pitchFamily="34" charset="0"/>
                      </a:endParaRPr>
                    </a:p>
                  </a:txBody>
                  <a:tcPr/>
                </a:tc>
                <a:tc>
                  <a:txBody>
                    <a:bodyPr/>
                    <a:lstStyle/>
                    <a:p>
                      <a:r>
                        <a:rPr lang="en-US" sz="1400" dirty="0" smtClean="0">
                          <a:latin typeface="Calibri" pitchFamily="34" charset="0"/>
                          <a:cs typeface="Calibri" pitchFamily="34" charset="0"/>
                        </a:rPr>
                        <a:t>Instrument</a:t>
                      </a:r>
                      <a:r>
                        <a:rPr lang="en-US" sz="1400" baseline="0" dirty="0" smtClean="0">
                          <a:latin typeface="Calibri" pitchFamily="34" charset="0"/>
                          <a:cs typeface="Calibri" pitchFamily="34" charset="0"/>
                        </a:rPr>
                        <a:t> used for measuring</a:t>
                      </a:r>
                      <a:endParaRPr lang="en-US" sz="1400" dirty="0">
                        <a:latin typeface="Calibri" pitchFamily="34" charset="0"/>
                        <a:cs typeface="Calibri" pitchFamily="34" charset="0"/>
                      </a:endParaRPr>
                    </a:p>
                  </a:txBody>
                  <a:tcPr/>
                </a:tc>
                <a:tc>
                  <a:txBody>
                    <a:bodyPr/>
                    <a:lstStyle/>
                    <a:p>
                      <a:r>
                        <a:rPr lang="en-US" sz="1400" dirty="0" smtClean="0">
                          <a:latin typeface="Calibri" pitchFamily="34" charset="0"/>
                          <a:cs typeface="Calibri" pitchFamily="34" charset="0"/>
                        </a:rPr>
                        <a:t>Method Used for comparison</a:t>
                      </a:r>
                      <a:r>
                        <a:rPr lang="en-US" sz="1400" baseline="0" dirty="0" smtClean="0">
                          <a:latin typeface="Calibri" pitchFamily="34" charset="0"/>
                          <a:cs typeface="Calibri" pitchFamily="34" charset="0"/>
                        </a:rPr>
                        <a:t> between 3 tasks</a:t>
                      </a:r>
                      <a:endParaRPr lang="en-US" sz="1400" dirty="0">
                        <a:latin typeface="Calibri" pitchFamily="34" charset="0"/>
                        <a:cs typeface="Calibri" pitchFamily="34" charset="0"/>
                      </a:endParaRPr>
                    </a:p>
                  </a:txBody>
                  <a:tcPr/>
                </a:tc>
              </a:tr>
              <a:tr h="1204318">
                <a:tc>
                  <a:txBody>
                    <a:bodyPr/>
                    <a:lstStyle/>
                    <a:p>
                      <a:r>
                        <a:rPr lang="en-US" sz="1400" b="1" dirty="0" smtClean="0">
                          <a:solidFill>
                            <a:schemeClr val="accent3">
                              <a:lumMod val="75000"/>
                            </a:schemeClr>
                          </a:solidFill>
                          <a:latin typeface="Calibri" pitchFamily="34" charset="0"/>
                          <a:cs typeface="Calibri" pitchFamily="34" charset="0"/>
                        </a:rPr>
                        <a:t>The time taken to traverse the trajectory </a:t>
                      </a:r>
                      <a:endParaRPr lang="en-US" sz="1400" dirty="0">
                        <a:latin typeface="Calibri" pitchFamily="34" charset="0"/>
                        <a:cs typeface="Calibri" pitchFamily="34" charset="0"/>
                      </a:endParaRPr>
                    </a:p>
                  </a:txBody>
                  <a:tcPr/>
                </a:tc>
                <a:tc>
                  <a:txBody>
                    <a:bodyPr/>
                    <a:lstStyle/>
                    <a:p>
                      <a:r>
                        <a:rPr lang="en-US" sz="1400" dirty="0" smtClean="0">
                          <a:latin typeface="Calibri" pitchFamily="34" charset="0"/>
                          <a:cs typeface="Calibri" pitchFamily="34" charset="0"/>
                        </a:rPr>
                        <a:t>Already available in ROS PIPS</a:t>
                      </a:r>
                      <a:r>
                        <a:rPr lang="en-US" sz="1400" baseline="0" dirty="0" smtClean="0">
                          <a:latin typeface="Calibri" pitchFamily="34" charset="0"/>
                          <a:cs typeface="Calibri" pitchFamily="34" charset="0"/>
                        </a:rPr>
                        <a:t> code . For manual teleoperation use ROS Clock</a:t>
                      </a:r>
                      <a:endParaRPr lang="en-US" sz="1400" dirty="0">
                        <a:latin typeface="Calibri" pitchFamily="34" charset="0"/>
                        <a:cs typeface="Calibri" pitchFamily="34" charset="0"/>
                      </a:endParaRPr>
                    </a:p>
                  </a:txBody>
                  <a:tcPr/>
                </a:tc>
                <a:tc>
                  <a:txBody>
                    <a:bodyPr/>
                    <a:lstStyle/>
                    <a:p>
                      <a:r>
                        <a:rPr lang="en-US" sz="1400" dirty="0" smtClean="0">
                          <a:latin typeface="Calibri" pitchFamily="34" charset="0"/>
                          <a:cs typeface="Calibri" pitchFamily="34" charset="0"/>
                        </a:rPr>
                        <a:t>Readings</a:t>
                      </a:r>
                      <a:r>
                        <a:rPr lang="en-US" sz="1400" baseline="0" dirty="0" smtClean="0">
                          <a:latin typeface="Calibri" pitchFamily="34" charset="0"/>
                          <a:cs typeface="Calibri" pitchFamily="34" charset="0"/>
                        </a:rPr>
                        <a:t> of observation table .</a:t>
                      </a:r>
                    </a:p>
                    <a:p>
                      <a:r>
                        <a:rPr lang="en-US" sz="1400" baseline="0" dirty="0" smtClean="0">
                          <a:latin typeface="Calibri" pitchFamily="34" charset="0"/>
                          <a:cs typeface="Calibri" pitchFamily="34" charset="0"/>
                        </a:rPr>
                        <a:t>Plot between time of traversal and no of obstacles</a:t>
                      </a:r>
                      <a:endParaRPr lang="en-US" sz="1400" dirty="0">
                        <a:latin typeface="Calibri" pitchFamily="34" charset="0"/>
                        <a:cs typeface="Calibri" pitchFamily="34" charset="0"/>
                      </a:endParaRPr>
                    </a:p>
                  </a:txBody>
                  <a:tcPr/>
                </a:tc>
              </a:tr>
              <a:tr h="978507">
                <a:tc>
                  <a:txBody>
                    <a:bodyPr/>
                    <a:lstStyle/>
                    <a:p>
                      <a:r>
                        <a:rPr lang="en-US" sz="1400" b="1" dirty="0" smtClean="0">
                          <a:solidFill>
                            <a:schemeClr val="accent3">
                              <a:lumMod val="75000"/>
                            </a:schemeClr>
                          </a:solidFill>
                          <a:latin typeface="Calibri" pitchFamily="34" charset="0"/>
                          <a:cs typeface="Calibri" pitchFamily="34" charset="0"/>
                        </a:rPr>
                        <a:t>The number of obstacles in the path of the robot </a:t>
                      </a:r>
                      <a:endParaRPr lang="en-US" sz="1400" dirty="0">
                        <a:latin typeface="Calibri" pitchFamily="34" charset="0"/>
                        <a:cs typeface="Calibri" pitchFamily="34" charset="0"/>
                      </a:endParaRPr>
                    </a:p>
                  </a:txBody>
                  <a:tcPr/>
                </a:tc>
                <a:tc>
                  <a:txBody>
                    <a:bodyPr/>
                    <a:lstStyle/>
                    <a:p>
                      <a:r>
                        <a:rPr lang="en-US" sz="1400" dirty="0" smtClean="0">
                          <a:latin typeface="Calibri" pitchFamily="34" charset="0"/>
                          <a:cs typeface="Calibri" pitchFamily="34" charset="0"/>
                        </a:rPr>
                        <a:t>Already available in ROS</a:t>
                      </a:r>
                      <a:r>
                        <a:rPr lang="en-US" sz="1400" baseline="0" dirty="0" smtClean="0">
                          <a:latin typeface="Calibri" pitchFamily="34" charset="0"/>
                          <a:cs typeface="Calibri" pitchFamily="34" charset="0"/>
                        </a:rPr>
                        <a:t> </a:t>
                      </a:r>
                      <a:r>
                        <a:rPr lang="en-US" sz="1400" dirty="0" smtClean="0">
                          <a:latin typeface="Calibri" pitchFamily="34" charset="0"/>
                          <a:cs typeface="Calibri" pitchFamily="34" charset="0"/>
                        </a:rPr>
                        <a:t>PIPS code . For manual teleoperation use a counter variable.</a:t>
                      </a:r>
                      <a:endParaRPr lang="en-US" sz="1400" dirty="0">
                        <a:latin typeface="Calibri" pitchFamily="34" charset="0"/>
                        <a:cs typeface="Calibri" pitchFamily="34" charset="0"/>
                      </a:endParaRPr>
                    </a:p>
                  </a:txBody>
                  <a:tcPr/>
                </a:tc>
                <a:tc>
                  <a:txBody>
                    <a:bodyPr/>
                    <a:lstStyle/>
                    <a:p>
                      <a:r>
                        <a:rPr lang="en-US" sz="1400" dirty="0" smtClean="0">
                          <a:latin typeface="Calibri" pitchFamily="34" charset="0"/>
                          <a:cs typeface="Calibri" pitchFamily="34" charset="0"/>
                        </a:rPr>
                        <a:t>Comparing</a:t>
                      </a:r>
                      <a:r>
                        <a:rPr lang="en-US" sz="1400" baseline="0" dirty="0" smtClean="0">
                          <a:latin typeface="Calibri" pitchFamily="34" charset="0"/>
                          <a:cs typeface="Calibri" pitchFamily="34" charset="0"/>
                        </a:rPr>
                        <a:t> results from observation table</a:t>
                      </a:r>
                      <a:endParaRPr lang="en-US" sz="1400" dirty="0">
                        <a:latin typeface="Calibri" pitchFamily="34" charset="0"/>
                        <a:cs typeface="Calibri" pitchFamily="34" charset="0"/>
                      </a:endParaRPr>
                    </a:p>
                  </a:txBody>
                  <a:tcPr/>
                </a:tc>
              </a:tr>
              <a:tr h="1128840">
                <a:tc>
                  <a:txBody>
                    <a:bodyPr/>
                    <a:lstStyle/>
                    <a:p>
                      <a:r>
                        <a:rPr lang="en-US" sz="1400" b="1" dirty="0" smtClean="0">
                          <a:solidFill>
                            <a:schemeClr val="accent3">
                              <a:lumMod val="75000"/>
                            </a:schemeClr>
                          </a:solidFill>
                          <a:latin typeface="Calibri" pitchFamily="34" charset="0"/>
                          <a:cs typeface="Calibri" pitchFamily="34" charset="0"/>
                        </a:rPr>
                        <a:t>Length of trajectory</a:t>
                      </a:r>
                      <a:endParaRPr lang="en-US" sz="1400" dirty="0">
                        <a:latin typeface="Calibri" pitchFamily="34" charset="0"/>
                        <a:cs typeface="Calibri" pitchFamily="34" charset="0"/>
                      </a:endParaRPr>
                    </a:p>
                  </a:txBody>
                  <a:tcPr/>
                </a:tc>
                <a:tc>
                  <a:txBody>
                    <a:bodyPr/>
                    <a:lstStyle/>
                    <a:p>
                      <a:r>
                        <a:rPr lang="en-US" sz="1400" dirty="0" smtClean="0">
                          <a:latin typeface="Calibri" pitchFamily="34" charset="0"/>
                          <a:cs typeface="Calibri" pitchFamily="34" charset="0"/>
                        </a:rPr>
                        <a:t>Already available ROS PIPS python script</a:t>
                      </a:r>
                      <a:r>
                        <a:rPr lang="en-US" sz="1400" baseline="0" dirty="0" smtClean="0">
                          <a:latin typeface="Calibri" pitchFamily="34" charset="0"/>
                          <a:cs typeface="Calibri" pitchFamily="34" charset="0"/>
                        </a:rPr>
                        <a:t> file.</a:t>
                      </a:r>
                    </a:p>
                    <a:p>
                      <a:r>
                        <a:rPr lang="en-US" sz="1400" baseline="0" dirty="0" smtClean="0">
                          <a:latin typeface="Calibri" pitchFamily="34" charset="0"/>
                          <a:cs typeface="Calibri" pitchFamily="34" charset="0"/>
                        </a:rPr>
                        <a:t>For manual teleoperation calculate length of trajectory using discrete co-ordinates stored in ROSBAGS</a:t>
                      </a:r>
                      <a:endParaRPr lang="en-US" sz="1400" dirty="0">
                        <a:latin typeface="Calibri" pitchFamily="34" charset="0"/>
                        <a:cs typeface="Calibri" pitchFamily="34" charset="0"/>
                      </a:endParaRPr>
                    </a:p>
                  </a:txBody>
                  <a:tcPr/>
                </a:tc>
                <a:tc>
                  <a:txBody>
                    <a:bodyPr/>
                    <a:lstStyle/>
                    <a:p>
                      <a:r>
                        <a:rPr lang="en-US" sz="1400" dirty="0" smtClean="0">
                          <a:latin typeface="Calibri" pitchFamily="34" charset="0"/>
                          <a:cs typeface="Calibri" pitchFamily="34" charset="0"/>
                        </a:rPr>
                        <a:t>Comparison</a:t>
                      </a:r>
                      <a:r>
                        <a:rPr lang="en-US" sz="1400" baseline="0" dirty="0" smtClean="0">
                          <a:latin typeface="Calibri" pitchFamily="34" charset="0"/>
                          <a:cs typeface="Calibri" pitchFamily="34" charset="0"/>
                        </a:rPr>
                        <a:t> between length of optimal trajectory length and length of covered trajectory</a:t>
                      </a:r>
                      <a:endParaRPr lang="en-US" sz="1400" dirty="0">
                        <a:latin typeface="Calibri" pitchFamily="34" charset="0"/>
                        <a:cs typeface="Calibri" pitchFamily="34" charset="0"/>
                      </a:endParaRPr>
                    </a:p>
                  </a:txBody>
                  <a:tcPr/>
                </a:tc>
              </a:tr>
              <a:tr h="978507">
                <a:tc>
                  <a:txBody>
                    <a:bodyPr/>
                    <a:lstStyle/>
                    <a:p>
                      <a:r>
                        <a:rPr lang="en-US" sz="1400" b="1" dirty="0" smtClean="0">
                          <a:solidFill>
                            <a:schemeClr val="accent3">
                              <a:lumMod val="75000"/>
                            </a:schemeClr>
                          </a:solidFill>
                          <a:latin typeface="Calibri" pitchFamily="34" charset="0"/>
                          <a:cs typeface="Calibri" pitchFamily="34" charset="0"/>
                        </a:rPr>
                        <a:t>Least distance between robot and obstacle throughout the journey ( SM1 and SM2)</a:t>
                      </a:r>
                      <a:endParaRPr lang="en-US" sz="1400" dirty="0">
                        <a:latin typeface="Calibri" pitchFamily="34" charset="0"/>
                        <a:cs typeface="Calibri" pitchFamily="34" charset="0"/>
                      </a:endParaRPr>
                    </a:p>
                  </a:txBody>
                  <a:tcPr/>
                </a:tc>
                <a:tc>
                  <a:txBody>
                    <a:bodyPr/>
                    <a:lstStyle/>
                    <a:p>
                      <a:r>
                        <a:rPr lang="en-US" sz="1400" dirty="0" smtClean="0">
                          <a:latin typeface="Calibri" pitchFamily="34" charset="0"/>
                          <a:cs typeface="Calibri" pitchFamily="34" charset="0"/>
                        </a:rPr>
                        <a:t>Sensor</a:t>
                      </a:r>
                      <a:r>
                        <a:rPr lang="en-US" sz="1400" baseline="0" dirty="0" smtClean="0">
                          <a:latin typeface="Calibri" pitchFamily="34" charset="0"/>
                          <a:cs typeface="Calibri" pitchFamily="34" charset="0"/>
                        </a:rPr>
                        <a:t> depth values stored in ROS BAGS</a:t>
                      </a:r>
                      <a:endParaRPr lang="en-US" sz="1400" dirty="0">
                        <a:latin typeface="Calibri" pitchFamily="34" charset="0"/>
                        <a:cs typeface="Calibri" pitchFamily="34"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latin typeface="Calibri" pitchFamily="34" charset="0"/>
                          <a:cs typeface="Calibri" pitchFamily="34" charset="0"/>
                        </a:rPr>
                        <a:t>Comparing</a:t>
                      </a:r>
                      <a:r>
                        <a:rPr lang="en-US" sz="1400" baseline="0" dirty="0" smtClean="0">
                          <a:latin typeface="Calibri" pitchFamily="34" charset="0"/>
                          <a:cs typeface="Calibri" pitchFamily="34" charset="0"/>
                        </a:rPr>
                        <a:t> results from observation table</a:t>
                      </a:r>
                      <a:endParaRPr lang="en-US" sz="1400" dirty="0" smtClean="0">
                        <a:latin typeface="Calibri" pitchFamily="34" charset="0"/>
                        <a:cs typeface="Calibri" pitchFamily="34" charset="0"/>
                      </a:endParaRPr>
                    </a:p>
                    <a:p>
                      <a:endParaRPr lang="en-US" sz="1400" dirty="0">
                        <a:latin typeface="Calibri" pitchFamily="34" charset="0"/>
                        <a:cs typeface="Calibri" pitchFamily="34" charset="0"/>
                      </a:endParaRPr>
                    </a:p>
                  </a:txBody>
                  <a:tcPr/>
                </a:tc>
              </a:tr>
              <a:tr h="712951">
                <a:tc>
                  <a:txBody>
                    <a:bodyPr/>
                    <a:lstStyle/>
                    <a:p>
                      <a:r>
                        <a:rPr lang="en-US" sz="1400" b="1" dirty="0" smtClean="0">
                          <a:solidFill>
                            <a:schemeClr val="accent3">
                              <a:lumMod val="75000"/>
                            </a:schemeClr>
                          </a:solidFill>
                          <a:latin typeface="Calibri" pitchFamily="34" charset="0"/>
                          <a:cs typeface="Calibri" pitchFamily="34" charset="0"/>
                        </a:rPr>
                        <a:t>Number of collisions in the path of the robot</a:t>
                      </a:r>
                      <a:endParaRPr lang="en-US" sz="1400" dirty="0">
                        <a:latin typeface="Calibri" pitchFamily="34" charset="0"/>
                        <a:cs typeface="Calibri" pitchFamily="34" charset="0"/>
                      </a:endParaRPr>
                    </a:p>
                  </a:txBody>
                  <a:tcPr/>
                </a:tc>
                <a:tc>
                  <a:txBody>
                    <a:bodyPr/>
                    <a:lstStyle/>
                    <a:p>
                      <a:r>
                        <a:rPr lang="en-US" sz="1400" dirty="0" smtClean="0">
                          <a:latin typeface="Calibri" pitchFamily="34" charset="0"/>
                          <a:cs typeface="Calibri" pitchFamily="34" charset="0"/>
                        </a:rPr>
                        <a:t>Publish as ROS</a:t>
                      </a:r>
                      <a:r>
                        <a:rPr lang="en-US" sz="1400" baseline="0" dirty="0" smtClean="0">
                          <a:latin typeface="Calibri" pitchFamily="34" charset="0"/>
                          <a:cs typeface="Calibri" pitchFamily="34" charset="0"/>
                        </a:rPr>
                        <a:t> message </a:t>
                      </a:r>
                      <a:endParaRPr lang="en-US" sz="1400" dirty="0">
                        <a:latin typeface="Calibri" pitchFamily="34" charset="0"/>
                        <a:cs typeface="Calibri" pitchFamily="34"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latin typeface="Calibri" pitchFamily="34" charset="0"/>
                          <a:cs typeface="Calibri" pitchFamily="34" charset="0"/>
                        </a:rPr>
                        <a:t>Comparing</a:t>
                      </a:r>
                      <a:r>
                        <a:rPr lang="en-US" sz="1400" baseline="0" dirty="0" smtClean="0">
                          <a:latin typeface="Calibri" pitchFamily="34" charset="0"/>
                          <a:cs typeface="Calibri" pitchFamily="34" charset="0"/>
                        </a:rPr>
                        <a:t> results from observation table</a:t>
                      </a:r>
                      <a:endParaRPr lang="en-US" sz="1400" dirty="0" smtClean="0">
                        <a:latin typeface="Calibri" pitchFamily="34" charset="0"/>
                        <a:cs typeface="Calibri" pitchFamily="34" charset="0"/>
                      </a:endParaRPr>
                    </a:p>
                    <a:p>
                      <a:endParaRPr lang="en-US" sz="1400" dirty="0">
                        <a:latin typeface="Calibri" pitchFamily="34" charset="0"/>
                        <a:cs typeface="Calibri" pitchFamily="34" charset="0"/>
                      </a:endParaRPr>
                    </a:p>
                  </a:txBody>
                  <a:tcPr/>
                </a:tc>
              </a:tr>
              <a:tr h="301079">
                <a:tc>
                  <a:txBody>
                    <a:bodyPr/>
                    <a:lstStyle/>
                    <a:p>
                      <a:endParaRPr lang="en-US" sz="1400" dirty="0">
                        <a:latin typeface="Calibri" pitchFamily="34" charset="0"/>
                        <a:cs typeface="Calibri" pitchFamily="34" charset="0"/>
                      </a:endParaRPr>
                    </a:p>
                  </a:txBody>
                  <a:tcPr/>
                </a:tc>
                <a:tc>
                  <a:txBody>
                    <a:bodyPr/>
                    <a:lstStyle/>
                    <a:p>
                      <a:endParaRPr lang="en-US" sz="1400" dirty="0">
                        <a:latin typeface="Calibri" pitchFamily="34" charset="0"/>
                        <a:cs typeface="Calibri" pitchFamily="34" charset="0"/>
                      </a:endParaRPr>
                    </a:p>
                  </a:txBody>
                  <a:tcPr/>
                </a:tc>
                <a:tc>
                  <a:txBody>
                    <a:bodyPr/>
                    <a:lstStyle/>
                    <a:p>
                      <a:endParaRPr lang="en-US" sz="1400" dirty="0">
                        <a:latin typeface="Calibri" pitchFamily="34" charset="0"/>
                        <a:cs typeface="Calibri" pitchFamily="34" charset="0"/>
                      </a:endParaRPr>
                    </a:p>
                  </a:txBody>
                  <a:tcPr/>
                </a:tc>
              </a:tr>
              <a:tr h="301079">
                <a:tc>
                  <a:txBody>
                    <a:bodyPr/>
                    <a:lstStyle/>
                    <a:p>
                      <a:endParaRPr lang="en-US" sz="1400">
                        <a:latin typeface="Calibri" pitchFamily="34" charset="0"/>
                        <a:cs typeface="Calibri" pitchFamily="34" charset="0"/>
                      </a:endParaRPr>
                    </a:p>
                  </a:txBody>
                  <a:tcPr/>
                </a:tc>
                <a:tc>
                  <a:txBody>
                    <a:bodyPr/>
                    <a:lstStyle/>
                    <a:p>
                      <a:endParaRPr lang="en-US" sz="1400" dirty="0">
                        <a:latin typeface="Calibri" pitchFamily="34" charset="0"/>
                        <a:cs typeface="Calibri" pitchFamily="34" charset="0"/>
                      </a:endParaRPr>
                    </a:p>
                  </a:txBody>
                  <a:tcPr/>
                </a:tc>
                <a:tc>
                  <a:txBody>
                    <a:bodyPr/>
                    <a:lstStyle/>
                    <a:p>
                      <a:endParaRPr lang="en-US" sz="1400" dirty="0">
                        <a:latin typeface="Calibri" pitchFamily="34" charset="0"/>
                        <a:cs typeface="Calibri" pitchFamily="34" charset="0"/>
                      </a:endParaRPr>
                    </a:p>
                  </a:txBody>
                  <a:tcPr/>
                </a:tc>
              </a:tr>
            </a:tbl>
          </a:graphicData>
        </a:graphic>
      </p:graphicFrame>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b="1" dirty="0" smtClean="0"/>
              <a:t>Method of evaluation of the above metrics: </a:t>
            </a:r>
            <a:endParaRPr lang="en-US" b="1" dirty="0" smtClean="0"/>
          </a:p>
          <a:p>
            <a:endParaRPr lang="en-US" b="1" dirty="0" smtClean="0"/>
          </a:p>
          <a:p>
            <a:endParaRPr lang="en-US" b="1" dirty="0" smtClean="0"/>
          </a:p>
          <a:p>
            <a:endParaRPr lang="en-US" b="1" dirty="0" smtClean="0"/>
          </a:p>
          <a:p>
            <a:pPr>
              <a:buNone/>
            </a:pPr>
            <a:r>
              <a:rPr lang="en-US" b="1" dirty="0" smtClean="0"/>
              <a:t> </a:t>
            </a:r>
            <a:r>
              <a:rPr lang="en-US" dirty="0" smtClean="0">
                <a:latin typeface="Calibri" pitchFamily="34" charset="0"/>
                <a:cs typeface="Calibri" pitchFamily="34" charset="0"/>
              </a:rPr>
              <a:t>Compare </a:t>
            </a:r>
            <a:r>
              <a:rPr lang="en-US" dirty="0" smtClean="0">
                <a:latin typeface="Calibri" pitchFamily="34" charset="0"/>
                <a:cs typeface="Calibri" pitchFamily="34" charset="0"/>
              </a:rPr>
              <a:t>the </a:t>
            </a:r>
            <a:r>
              <a:rPr lang="en-US" dirty="0" smtClean="0">
                <a:latin typeface="Calibri" pitchFamily="34" charset="0"/>
                <a:cs typeface="Calibri" pitchFamily="34" charset="0"/>
              </a:rPr>
              <a:t>Plot of time taken for traversal </a:t>
            </a:r>
            <a:r>
              <a:rPr lang="en-US" dirty="0" err="1" smtClean="0">
                <a:latin typeface="Calibri" pitchFamily="34" charset="0"/>
                <a:cs typeface="Calibri" pitchFamily="34" charset="0"/>
              </a:rPr>
              <a:t>vs</a:t>
            </a:r>
            <a:r>
              <a:rPr lang="en-US" dirty="0" smtClean="0">
                <a:latin typeface="Calibri" pitchFamily="34" charset="0"/>
                <a:cs typeface="Calibri" pitchFamily="34" charset="0"/>
              </a:rPr>
              <a:t> number of obstacles in path of robot for </a:t>
            </a:r>
            <a:r>
              <a:rPr lang="en-US" dirty="0" smtClean="0">
                <a:latin typeface="Calibri" pitchFamily="34" charset="0"/>
                <a:cs typeface="Calibri" pitchFamily="34" charset="0"/>
              </a:rPr>
              <a:t>all 3 cases and analyze </a:t>
            </a:r>
            <a:r>
              <a:rPr lang="en-US" dirty="0" smtClean="0">
                <a:latin typeface="Calibri" pitchFamily="34" charset="0"/>
                <a:cs typeface="Calibri" pitchFamily="34" charset="0"/>
              </a:rPr>
              <a:t>task  performance</a:t>
            </a:r>
            <a:r>
              <a:rPr lang="en-US" dirty="0" smtClean="0">
                <a:latin typeface="Calibri" pitchFamily="34" charset="0"/>
                <a:cs typeface="Calibri" pitchFamily="34" charset="0"/>
              </a:rPr>
              <a:t>.</a:t>
            </a:r>
            <a:endParaRPr lang="en-US" dirty="0">
              <a:latin typeface="Calibri" pitchFamily="34" charset="0"/>
              <a:cs typeface="Calibri" pitchFamily="34" charset="0"/>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28596" y="2285992"/>
            <a:ext cx="8229600" cy="1143000"/>
          </a:xfrm>
        </p:spPr>
        <p:txBody>
          <a:bodyPr>
            <a:normAutofit fontScale="90000"/>
          </a:bodyPr>
          <a:lstStyle/>
          <a:p>
            <a:r>
              <a:rPr lang="en-US" u="sng" dirty="0" smtClean="0">
                <a:latin typeface="Calibri" pitchFamily="34" charset="0"/>
                <a:cs typeface="Calibri" pitchFamily="34" charset="0"/>
              </a:rPr>
              <a:t>Experiment 2:</a:t>
            </a:r>
            <a:r>
              <a:rPr lang="en-US" dirty="0" smtClean="0"/>
              <a:t/>
            </a:r>
            <a:br>
              <a:rPr lang="en-US" dirty="0" smtClean="0"/>
            </a:br>
            <a:r>
              <a:rPr lang="en-US" dirty="0" smtClean="0"/>
              <a:t/>
            </a:r>
            <a:br>
              <a:rPr lang="en-US" dirty="0" smtClean="0"/>
            </a:br>
            <a:r>
              <a:rPr lang="en-US" sz="3100" dirty="0" smtClean="0">
                <a:latin typeface="Calibri" pitchFamily="34" charset="0"/>
                <a:cs typeface="Calibri" pitchFamily="34" charset="0"/>
              </a:rPr>
              <a:t>On field experiment to measure Situational Awareness</a:t>
            </a:r>
            <a:endParaRPr lang="en-US" sz="3100" dirty="0">
              <a:latin typeface="Calibri" pitchFamily="34" charset="0"/>
              <a:cs typeface="Calibri" pitchFamily="34" charset="0"/>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a:bodyPr>
          <a:lstStyle/>
          <a:p>
            <a:pPr>
              <a:buFont typeface="Wingdings" pitchFamily="2" charset="2"/>
              <a:buChar char="§"/>
            </a:pPr>
            <a:r>
              <a:rPr lang="en-US" dirty="0" smtClean="0"/>
              <a:t>HCI based Usability test – “voicing your thoughts” </a:t>
            </a:r>
          </a:p>
          <a:p>
            <a:pPr>
              <a:buFont typeface="Wingdings" pitchFamily="2" charset="2"/>
              <a:buChar char="§"/>
            </a:pPr>
            <a:r>
              <a:rPr lang="en-US" dirty="0" smtClean="0"/>
              <a:t>Redesign interface elements where faced difficulty.</a:t>
            </a:r>
          </a:p>
          <a:p>
            <a:pPr>
              <a:buNone/>
            </a:pPr>
            <a:endParaRPr lang="en-US" dirty="0" smtClean="0"/>
          </a:p>
          <a:p>
            <a:pPr>
              <a:buFont typeface="Arial" pitchFamily="34" charset="0"/>
              <a:buChar char="•"/>
            </a:pPr>
            <a:r>
              <a:rPr lang="en-US" dirty="0" smtClean="0"/>
              <a:t>SETUP:-</a:t>
            </a:r>
          </a:p>
          <a:p>
            <a:pPr>
              <a:buFont typeface="Wingdings" pitchFamily="2" charset="2"/>
              <a:buChar char="q"/>
            </a:pPr>
            <a:r>
              <a:rPr lang="en-US" dirty="0" smtClean="0"/>
              <a:t>Robots remotely controlled by humans were asked to search for tagged victims in an arena consisting of partially destroyed buildings.</a:t>
            </a:r>
          </a:p>
          <a:p>
            <a:pPr>
              <a:buFont typeface="Wingdings" pitchFamily="2" charset="2"/>
              <a:buChar char="q"/>
            </a:pPr>
            <a:r>
              <a:rPr lang="en-US" dirty="0" smtClean="0"/>
              <a:t>Humans had never seen the arena before the run.</a:t>
            </a:r>
          </a:p>
          <a:p>
            <a:pPr>
              <a:buFont typeface="Wingdings" pitchFamily="2" charset="2"/>
              <a:buChar char="q"/>
            </a:pPr>
            <a:r>
              <a:rPr lang="en-US" dirty="0" smtClean="0"/>
              <a:t>Humans could not see the robot in operation.</a:t>
            </a:r>
          </a:p>
          <a:p>
            <a:endParaRPr lang="en-US" dirty="0"/>
          </a:p>
        </p:txBody>
      </p:sp>
      <p:sp>
        <p:nvSpPr>
          <p:cNvPr id="3" name="Title 2"/>
          <p:cNvSpPr>
            <a:spLocks noGrp="1"/>
          </p:cNvSpPr>
          <p:nvPr>
            <p:ph type="title"/>
          </p:nvPr>
        </p:nvSpPr>
        <p:spPr/>
        <p:txBody>
          <a:bodyPr>
            <a:normAutofit/>
          </a:bodyPr>
          <a:lstStyle/>
          <a:p>
            <a:pPr algn="ctr"/>
            <a:r>
              <a:rPr lang="en-US" sz="3600" u="sng" dirty="0" smtClean="0">
                <a:latin typeface="Times New Roman" pitchFamily="18" charset="0"/>
                <a:cs typeface="Times New Roman" pitchFamily="18" charset="0"/>
              </a:rPr>
              <a:t>Situational Awareness Methodology</a:t>
            </a:r>
            <a:endParaRPr lang="en-US" sz="3600" u="sng"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Videotaped the robot's progress in the arena and recorded which parts of the arena it covered, </a:t>
            </a:r>
          </a:p>
          <a:p>
            <a:r>
              <a:rPr lang="en-US" dirty="0" smtClean="0"/>
              <a:t>Captured the operator's manipulation of the interface</a:t>
            </a:r>
          </a:p>
          <a:p>
            <a:r>
              <a:rPr lang="en-US" dirty="0" smtClean="0"/>
              <a:t>Captured the operator's voice</a:t>
            </a:r>
          </a:p>
          <a:p>
            <a:r>
              <a:rPr lang="en-US" dirty="0" smtClean="0"/>
              <a:t>Conducted post-run interviews with the operator</a:t>
            </a:r>
          </a:p>
          <a:p>
            <a:endParaRPr lang="en-US" dirty="0" smtClean="0"/>
          </a:p>
          <a:p>
            <a:endParaRPr lang="en-US" dirty="0"/>
          </a:p>
        </p:txBody>
      </p:sp>
      <p:sp>
        <p:nvSpPr>
          <p:cNvPr id="3" name="Title 2"/>
          <p:cNvSpPr>
            <a:spLocks noGrp="1"/>
          </p:cNvSpPr>
          <p:nvPr>
            <p:ph type="title"/>
          </p:nvPr>
        </p:nvSpPr>
        <p:spPr/>
        <p:txBody>
          <a:bodyPr/>
          <a:lstStyle/>
          <a:p>
            <a:r>
              <a:rPr lang="en-US" dirty="0" smtClean="0"/>
              <a:t>Data collection</a:t>
            </a:r>
            <a:endParaRPr lang="en-US"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2285992"/>
            <a:ext cx="8229600" cy="1143000"/>
          </a:xfrm>
        </p:spPr>
        <p:txBody>
          <a:bodyPr/>
          <a:lstStyle/>
          <a:p>
            <a:pPr algn="ctr"/>
            <a:r>
              <a:rPr lang="en-US" u="sng" dirty="0" smtClean="0">
                <a:latin typeface="Times New Roman" pitchFamily="18" charset="0"/>
                <a:cs typeface="Times New Roman" pitchFamily="18" charset="0"/>
              </a:rPr>
              <a:t>INTRODUCTION</a:t>
            </a:r>
            <a:endParaRPr lang="en-US" u="sng"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a:buFont typeface="Wingdings" pitchFamily="2" charset="2"/>
              <a:buChar char="Ø"/>
            </a:pPr>
            <a:r>
              <a:rPr lang="en-US" dirty="0" smtClean="0"/>
              <a:t>Implicit parameter: </a:t>
            </a:r>
          </a:p>
          <a:p>
            <a:pPr marL="624078" indent="-514350">
              <a:buFont typeface="Wingdings" pitchFamily="2" charset="2"/>
              <a:buChar char="q"/>
            </a:pPr>
            <a:r>
              <a:rPr lang="en-US" dirty="0" smtClean="0"/>
              <a:t>Amount of time spend panning the camera</a:t>
            </a:r>
          </a:p>
          <a:p>
            <a:pPr>
              <a:buFont typeface="Wingdings" pitchFamily="2" charset="2"/>
              <a:buChar char="q"/>
            </a:pPr>
            <a:r>
              <a:rPr lang="en-US" dirty="0" smtClean="0"/>
              <a:t>Number of times the robot bumped elements in the environment</a:t>
            </a:r>
          </a:p>
          <a:p>
            <a:endParaRPr lang="en-US" dirty="0" smtClean="0"/>
          </a:p>
          <a:p>
            <a:pPr>
              <a:buFont typeface="Wingdings" pitchFamily="2" charset="2"/>
              <a:buChar char="Ø"/>
            </a:pPr>
            <a:r>
              <a:rPr lang="en-US" dirty="0" smtClean="0"/>
              <a:t>Explicit parameters </a:t>
            </a:r>
          </a:p>
          <a:p>
            <a:pPr>
              <a:buNone/>
            </a:pPr>
            <a:r>
              <a:rPr lang="en-US" dirty="0" smtClean="0"/>
              <a:t> Testing method: Video tape analysis</a:t>
            </a:r>
          </a:p>
          <a:p>
            <a:pPr>
              <a:buFont typeface="Wingdings" pitchFamily="2" charset="2"/>
              <a:buChar char="q"/>
            </a:pPr>
            <a:r>
              <a:rPr lang="en-US" dirty="0" smtClean="0"/>
              <a:t>operator's SA acquisition strategies</a:t>
            </a:r>
          </a:p>
          <a:p>
            <a:pPr>
              <a:buFont typeface="Wingdings" pitchFamily="2" charset="2"/>
              <a:buChar char="q"/>
            </a:pPr>
            <a:r>
              <a:rPr lang="en-US" smtClean="0"/>
              <a:t>explicit self-assessment of SA</a:t>
            </a:r>
            <a:endParaRPr lang="en-US" dirty="0" smtClean="0"/>
          </a:p>
          <a:p>
            <a:pPr>
              <a:buFont typeface="Wingdings" pitchFamily="2" charset="2"/>
              <a:buChar char="q"/>
            </a:pPr>
            <a:endParaRPr lang="en-US" dirty="0" smtClean="0"/>
          </a:p>
          <a:p>
            <a:pPr>
              <a:buFont typeface="Wingdings" pitchFamily="2" charset="2"/>
              <a:buChar char="q"/>
            </a:pPr>
            <a:endParaRPr lang="en-US" dirty="0" smtClean="0"/>
          </a:p>
          <a:p>
            <a:pPr>
              <a:buNone/>
            </a:pPr>
            <a:endParaRPr lang="en-US" dirty="0" smtClean="0"/>
          </a:p>
          <a:p>
            <a:pPr>
              <a:buNone/>
            </a:pPr>
            <a:endParaRPr lang="en-US" dirty="0" smtClean="0"/>
          </a:p>
        </p:txBody>
      </p:sp>
      <p:sp>
        <p:nvSpPr>
          <p:cNvPr id="3" name="Title 2"/>
          <p:cNvSpPr>
            <a:spLocks noGrp="1"/>
          </p:cNvSpPr>
          <p:nvPr>
            <p:ph type="title"/>
          </p:nvPr>
        </p:nvSpPr>
        <p:spPr>
          <a:xfrm>
            <a:off x="457200" y="274638"/>
            <a:ext cx="8229600" cy="939784"/>
          </a:xfrm>
        </p:spPr>
        <p:txBody>
          <a:bodyPr>
            <a:normAutofit fontScale="90000"/>
          </a:bodyPr>
          <a:lstStyle/>
          <a:p>
            <a:r>
              <a:rPr lang="en-US" dirty="0" smtClean="0"/>
              <a:t>Situational Awareness Parameters tested</a:t>
            </a:r>
            <a:endParaRPr lang="en-US" dirty="0"/>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1400762-table-2-source-large.gif"/>
          <p:cNvPicPr>
            <a:picLocks noGrp="1" noChangeAspect="1"/>
          </p:cNvPicPr>
          <p:nvPr>
            <p:ph idx="1"/>
          </p:nvPr>
        </p:nvPicPr>
        <p:blipFill>
          <a:blip r:embed="rId2"/>
          <a:stretch>
            <a:fillRect/>
          </a:stretch>
        </p:blipFill>
        <p:spPr>
          <a:xfrm>
            <a:off x="1357291" y="1199794"/>
            <a:ext cx="6697770" cy="5301040"/>
          </a:xfrm>
        </p:spPr>
      </p:pic>
      <p:sp>
        <p:nvSpPr>
          <p:cNvPr id="3" name="Title 2"/>
          <p:cNvSpPr>
            <a:spLocks noGrp="1"/>
          </p:cNvSpPr>
          <p:nvPr>
            <p:ph type="title"/>
          </p:nvPr>
        </p:nvSpPr>
        <p:spPr>
          <a:xfrm>
            <a:off x="428596" y="142852"/>
            <a:ext cx="8229600" cy="1143000"/>
          </a:xfrm>
        </p:spPr>
        <p:txBody>
          <a:bodyPr>
            <a:normAutofit/>
          </a:bodyPr>
          <a:lstStyle/>
          <a:p>
            <a:pPr algn="ctr"/>
            <a:r>
              <a:rPr lang="en-US" sz="3200" u="sng" dirty="0" smtClean="0">
                <a:latin typeface="Times New Roman" pitchFamily="18" charset="0"/>
                <a:cs typeface="Times New Roman" pitchFamily="18" charset="0"/>
              </a:rPr>
              <a:t>Expected Results </a:t>
            </a:r>
            <a:endParaRPr lang="en-US" sz="3200" u="sng"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500034" y="2143116"/>
            <a:ext cx="8229600" cy="4525963"/>
          </a:xfrm>
        </p:spPr>
        <p:txBody>
          <a:bodyPr/>
          <a:lstStyle/>
          <a:p>
            <a:endParaRPr lang="en-US" dirty="0" smtClean="0"/>
          </a:p>
          <a:p>
            <a:r>
              <a:rPr lang="en-US" dirty="0" smtClean="0"/>
              <a:t>Real time in-situ app enhancing situational awareness:</a:t>
            </a:r>
            <a:r>
              <a:rPr lang="en-US" dirty="0" smtClean="0">
                <a:hlinkClick r:id="rId2"/>
              </a:rPr>
              <a:t> https://youtu.be/82ArilqsHOM</a:t>
            </a:r>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a:p>
        </p:txBody>
      </p:sp>
      <p:sp>
        <p:nvSpPr>
          <p:cNvPr id="3" name="Title 2"/>
          <p:cNvSpPr>
            <a:spLocks noGrp="1"/>
          </p:cNvSpPr>
          <p:nvPr>
            <p:ph type="title"/>
          </p:nvPr>
        </p:nvSpPr>
        <p:spPr>
          <a:xfrm>
            <a:off x="500034" y="785794"/>
            <a:ext cx="8229600" cy="1143000"/>
          </a:xfrm>
        </p:spPr>
        <p:txBody>
          <a:bodyPr>
            <a:normAutofit fontScale="90000"/>
          </a:bodyPr>
          <a:lstStyle/>
          <a:p>
            <a:r>
              <a:rPr lang="en-US" dirty="0" smtClean="0"/>
              <a:t>How enhances situational Awareness?</a:t>
            </a:r>
            <a:endParaRPr lang="en-US" dirty="0"/>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57158" y="1857364"/>
            <a:ext cx="8401080" cy="5286412"/>
          </a:xfrm>
        </p:spPr>
        <p:txBody>
          <a:bodyPr>
            <a:normAutofit/>
          </a:bodyPr>
          <a:lstStyle/>
          <a:p>
            <a:r>
              <a:rPr lang="en-US" sz="1800" dirty="0" err="1" smtClean="0">
                <a:latin typeface="Times New Roman" pitchFamily="18" charset="0"/>
                <a:cs typeface="Times New Roman" pitchFamily="18" charset="0"/>
              </a:rPr>
              <a:t>Yanco</a:t>
            </a:r>
            <a:r>
              <a:rPr lang="en-US" sz="1800" dirty="0" smtClean="0">
                <a:latin typeface="Times New Roman" pitchFamily="18" charset="0"/>
                <a:cs typeface="Times New Roman" pitchFamily="18" charset="0"/>
              </a:rPr>
              <a:t>, H. A., &amp; Drury, J. (</a:t>
            </a:r>
            <a:r>
              <a:rPr lang="en-US" sz="1800" dirty="0" err="1" smtClean="0">
                <a:latin typeface="Times New Roman" pitchFamily="18" charset="0"/>
                <a:cs typeface="Times New Roman" pitchFamily="18" charset="0"/>
              </a:rPr>
              <a:t>n.d</a:t>
            </a:r>
            <a:r>
              <a:rPr lang="en-US" sz="1800" dirty="0" smtClean="0">
                <a:latin typeface="Times New Roman" pitchFamily="18" charset="0"/>
                <a:cs typeface="Times New Roman" pitchFamily="18" charset="0"/>
              </a:rPr>
              <a:t>.). “Where am </a:t>
            </a:r>
            <a:r>
              <a:rPr lang="en-US" sz="1800" dirty="0" err="1" smtClean="0">
                <a:latin typeface="Times New Roman" pitchFamily="18" charset="0"/>
                <a:cs typeface="Times New Roman" pitchFamily="18" charset="0"/>
              </a:rPr>
              <a:t>i</a:t>
            </a:r>
            <a:r>
              <a:rPr lang="en-US" sz="1800" dirty="0" smtClean="0">
                <a:latin typeface="Times New Roman" pitchFamily="18" charset="0"/>
                <a:cs typeface="Times New Roman" pitchFamily="18" charset="0"/>
              </a:rPr>
              <a:t>?” acquiring situation awareness using a remote robot platform. 2004 IEEE International Conference on Systems, Man and Cybernetics (IEEE Cat. No.04CH37583). doi:10.1109/icsmc.2004.1400762 </a:t>
            </a:r>
          </a:p>
          <a:p>
            <a:r>
              <a:rPr lang="en-US" sz="1800" dirty="0" smtClean="0">
                <a:latin typeface="Times New Roman" pitchFamily="18" charset="0"/>
                <a:cs typeface="Times New Roman" pitchFamily="18" charset="0"/>
              </a:rPr>
              <a:t>Lampe, A., &amp; </a:t>
            </a:r>
            <a:r>
              <a:rPr lang="en-US" sz="1800" dirty="0" err="1" smtClean="0">
                <a:latin typeface="Times New Roman" pitchFamily="18" charset="0"/>
                <a:cs typeface="Times New Roman" pitchFamily="18" charset="0"/>
              </a:rPr>
              <a:t>Shatila</a:t>
            </a:r>
            <a:r>
              <a:rPr lang="en-US" sz="1800" dirty="0" smtClean="0">
                <a:latin typeface="Times New Roman" pitchFamily="18" charset="0"/>
                <a:cs typeface="Times New Roman" pitchFamily="18" charset="0"/>
              </a:rPr>
              <a:t>, R. (</a:t>
            </a:r>
            <a:r>
              <a:rPr lang="en-US" sz="1800" dirty="0" err="1" smtClean="0">
                <a:latin typeface="Times New Roman" pitchFamily="18" charset="0"/>
                <a:cs typeface="Times New Roman" pitchFamily="18" charset="0"/>
              </a:rPr>
              <a:t>a.n.d</a:t>
            </a:r>
            <a:r>
              <a:rPr lang="en-US" sz="1800" dirty="0" smtClean="0">
                <a:latin typeface="Times New Roman" pitchFamily="18" charset="0"/>
                <a:cs typeface="Times New Roman" pitchFamily="18" charset="0"/>
              </a:rPr>
              <a:t>.). Performance measure for the evaluation of mobile robot autonomy. Proceedings 2006 IEEE International Conference on Robotics and Automation, 2006. ICRA 2006. doi:10.1109/robot.2006.1642325</a:t>
            </a:r>
          </a:p>
          <a:p>
            <a:r>
              <a:rPr lang="en-US" sz="1800" dirty="0" smtClean="0">
                <a:latin typeface="Times New Roman" pitchFamily="18" charset="0"/>
                <a:cs typeface="Times New Roman" pitchFamily="18" charset="0"/>
              </a:rPr>
              <a:t>Liu, Y.-C., &amp; Chopra, N. (2013). Control of semi-autonomous </a:t>
            </a:r>
            <a:r>
              <a:rPr lang="en-US" sz="1800" dirty="0" err="1" smtClean="0">
                <a:latin typeface="Times New Roman" pitchFamily="18" charset="0"/>
                <a:cs typeface="Times New Roman" pitchFamily="18" charset="0"/>
              </a:rPr>
              <a:t>teleoperation</a:t>
            </a:r>
            <a:r>
              <a:rPr lang="en-US" sz="1800" dirty="0" smtClean="0">
                <a:latin typeface="Times New Roman" pitchFamily="18" charset="0"/>
                <a:cs typeface="Times New Roman" pitchFamily="18" charset="0"/>
              </a:rPr>
              <a:t> system with time delays. </a:t>
            </a:r>
            <a:r>
              <a:rPr lang="en-US" sz="1800" dirty="0" err="1" smtClean="0">
                <a:latin typeface="Times New Roman" pitchFamily="18" charset="0"/>
                <a:cs typeface="Times New Roman" pitchFamily="18" charset="0"/>
              </a:rPr>
              <a:t>Automatica</a:t>
            </a:r>
            <a:r>
              <a:rPr lang="en-US" sz="1800" dirty="0" smtClean="0">
                <a:latin typeface="Times New Roman" pitchFamily="18" charset="0"/>
                <a:cs typeface="Times New Roman" pitchFamily="18" charset="0"/>
              </a:rPr>
              <a:t>, 49(6), 1553–1565.doi:10.1016/j.automatica.2013.02.009</a:t>
            </a:r>
            <a:r>
              <a:rPr lang="en-US" dirty="0" smtClean="0"/>
              <a:t> </a:t>
            </a:r>
          </a:p>
          <a:p>
            <a:r>
              <a:rPr lang="en-US" sz="2000" dirty="0" smtClean="0">
                <a:latin typeface="Times New Roman" pitchFamily="18" charset="0"/>
                <a:cs typeface="Times New Roman" pitchFamily="18" charset="0"/>
              </a:rPr>
              <a:t> M. R. </a:t>
            </a:r>
            <a:r>
              <a:rPr lang="en-US" sz="2000" dirty="0" err="1" smtClean="0">
                <a:latin typeface="Times New Roman" pitchFamily="18" charset="0"/>
                <a:cs typeface="Times New Roman" pitchFamily="18" charset="0"/>
              </a:rPr>
              <a:t>Endsley</a:t>
            </a:r>
            <a:r>
              <a:rPr lang="en-US" sz="2000" dirty="0" smtClean="0">
                <a:latin typeface="Times New Roman" pitchFamily="18" charset="0"/>
                <a:cs typeface="Times New Roman" pitchFamily="18" charset="0"/>
              </a:rPr>
              <a:t>, S. J. </a:t>
            </a:r>
            <a:r>
              <a:rPr lang="en-US" sz="2000" dirty="0" err="1" smtClean="0">
                <a:latin typeface="Times New Roman" pitchFamily="18" charset="0"/>
                <a:cs typeface="Times New Roman" pitchFamily="18" charset="0"/>
              </a:rPr>
              <a:t>Selcon</a:t>
            </a:r>
            <a:r>
              <a:rPr lang="en-US" sz="2000" dirty="0" smtClean="0">
                <a:latin typeface="Times New Roman" pitchFamily="18" charset="0"/>
                <a:cs typeface="Times New Roman" pitchFamily="18" charset="0"/>
              </a:rPr>
              <a:t>, T. D. </a:t>
            </a:r>
            <a:r>
              <a:rPr lang="en-US" sz="2000" dirty="0" err="1" smtClean="0">
                <a:latin typeface="Times New Roman" pitchFamily="18" charset="0"/>
                <a:cs typeface="Times New Roman" pitchFamily="18" charset="0"/>
              </a:rPr>
              <a:t>Hardiman</a:t>
            </a:r>
            <a:r>
              <a:rPr lang="en-US" sz="2000" dirty="0" smtClean="0">
                <a:latin typeface="Times New Roman" pitchFamily="18" charset="0"/>
                <a:cs typeface="Times New Roman" pitchFamily="18" charset="0"/>
              </a:rPr>
              <a:t>, D. G. Croft, "A comparative analysis of SAGAT and SART for evaluations of situation awareness", </a:t>
            </a:r>
            <a:r>
              <a:rPr lang="en-US" sz="2000" i="1" dirty="0" smtClean="0">
                <a:latin typeface="Times New Roman" pitchFamily="18" charset="0"/>
                <a:cs typeface="Times New Roman" pitchFamily="18" charset="0"/>
              </a:rPr>
              <a:t>Proceedings of the 42nd annual meeting of the Human Factors and Ergonomics Society</a:t>
            </a:r>
            <a:r>
              <a:rPr lang="en-US" sz="2000" dirty="0" smtClean="0">
                <a:latin typeface="Times New Roman" pitchFamily="18" charset="0"/>
                <a:cs typeface="Times New Roman" pitchFamily="18" charset="0"/>
              </a:rPr>
              <a:t>, 1998, October 1998.</a:t>
            </a:r>
          </a:p>
          <a:p>
            <a:endParaRPr lang="en-US" sz="2000" dirty="0" smtClean="0">
              <a:latin typeface="Times New Roman" pitchFamily="18" charset="0"/>
              <a:cs typeface="Times New Roman" pitchFamily="18" charset="0"/>
            </a:endParaRPr>
          </a:p>
          <a:p>
            <a:endParaRPr lang="en-US" dirty="0" smtClean="0"/>
          </a:p>
          <a:p>
            <a:endParaRPr lang="en-US" dirty="0"/>
          </a:p>
        </p:txBody>
      </p:sp>
      <p:sp>
        <p:nvSpPr>
          <p:cNvPr id="3" name="Title 2"/>
          <p:cNvSpPr>
            <a:spLocks noGrp="1"/>
          </p:cNvSpPr>
          <p:nvPr>
            <p:ph type="title"/>
          </p:nvPr>
        </p:nvSpPr>
        <p:spPr/>
        <p:txBody>
          <a:bodyPr/>
          <a:lstStyle/>
          <a:p>
            <a:pPr algn="ctr"/>
            <a:r>
              <a:rPr lang="en-US" u="sng" dirty="0" smtClean="0"/>
              <a:t>REFERENCES</a:t>
            </a:r>
            <a:endParaRPr lang="en-US" u="sng" dirty="0"/>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285984" y="2643182"/>
            <a:ext cx="5143536" cy="1143000"/>
          </a:xfrm>
        </p:spPr>
        <p:txBody>
          <a:bodyPr/>
          <a:lstStyle/>
          <a:p>
            <a:pPr algn="ctr"/>
            <a:r>
              <a:rPr lang="en-US" dirty="0" smtClean="0"/>
              <a:t>Thank You!!</a:t>
            </a:r>
            <a:endParaRPr lang="en-US"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14348" y="214290"/>
            <a:ext cx="7772400" cy="1472571"/>
          </a:xfrm>
        </p:spPr>
        <p:txBody>
          <a:bodyPr>
            <a:normAutofit fontScale="90000"/>
          </a:bodyPr>
          <a:lstStyle/>
          <a:p>
            <a:pPr algn="ctr"/>
            <a:r>
              <a:rPr lang="en-US" u="sng" dirty="0" err="1" smtClean="0">
                <a:latin typeface="Times New Roman" pitchFamily="18" charset="0"/>
                <a:cs typeface="Times New Roman" pitchFamily="18" charset="0"/>
              </a:rPr>
              <a:t>Teleguidance</a:t>
            </a:r>
            <a:r>
              <a:rPr lang="en-US" u="sng" dirty="0" smtClean="0">
                <a:latin typeface="Times New Roman" pitchFamily="18" charset="0"/>
                <a:cs typeface="Times New Roman" pitchFamily="18" charset="0"/>
              </a:rPr>
              <a:t>- A Human Robot Interaction framework</a:t>
            </a:r>
            <a:endParaRPr lang="en-US" u="sng" dirty="0">
              <a:latin typeface="Times New Roman" pitchFamily="18" charset="0"/>
              <a:cs typeface="Times New Roman" pitchFamily="18" charset="0"/>
            </a:endParaRPr>
          </a:p>
        </p:txBody>
      </p:sp>
      <p:sp>
        <p:nvSpPr>
          <p:cNvPr id="3" name="Subtitle 2"/>
          <p:cNvSpPr>
            <a:spLocks noGrp="1"/>
          </p:cNvSpPr>
          <p:nvPr>
            <p:ph type="subTitle" idx="1"/>
          </p:nvPr>
        </p:nvSpPr>
        <p:spPr>
          <a:xfrm>
            <a:off x="642910" y="2143116"/>
            <a:ext cx="8243918" cy="3214710"/>
          </a:xfrm>
        </p:spPr>
        <p:txBody>
          <a:bodyPr>
            <a:normAutofit/>
          </a:bodyPr>
          <a:lstStyle/>
          <a:p>
            <a:pPr algn="ctr"/>
            <a:r>
              <a:rPr lang="en-US" b="1" i="1" dirty="0" smtClean="0">
                <a:latin typeface="Times New Roman" pitchFamily="18" charset="0"/>
                <a:cs typeface="Times New Roman" pitchFamily="18" charset="0"/>
              </a:rPr>
              <a:t>An important question is not-</a:t>
            </a:r>
          </a:p>
          <a:p>
            <a:pPr algn="ctr"/>
            <a:r>
              <a:rPr lang="en-US" b="1" i="1" dirty="0" smtClean="0">
                <a:latin typeface="Times New Roman" pitchFamily="18" charset="0"/>
                <a:cs typeface="Times New Roman" pitchFamily="18" charset="0"/>
              </a:rPr>
              <a:t> “What can a robot do ?,” </a:t>
            </a:r>
          </a:p>
          <a:p>
            <a:pPr algn="ctr"/>
            <a:endParaRPr lang="en-US" b="1" i="1" dirty="0" smtClean="0">
              <a:latin typeface="Times New Roman" pitchFamily="18" charset="0"/>
              <a:cs typeface="Times New Roman" pitchFamily="18" charset="0"/>
            </a:endParaRPr>
          </a:p>
          <a:p>
            <a:pPr algn="ctr"/>
            <a:r>
              <a:rPr lang="en-US" b="1" i="1" dirty="0" smtClean="0">
                <a:latin typeface="Times New Roman" pitchFamily="18" charset="0"/>
                <a:cs typeface="Times New Roman" pitchFamily="18" charset="0"/>
              </a:rPr>
              <a:t>but rather </a:t>
            </a:r>
          </a:p>
          <a:p>
            <a:pPr algn="ctr"/>
            <a:r>
              <a:rPr lang="en-US" b="1" i="1" dirty="0" smtClean="0">
                <a:latin typeface="Times New Roman" pitchFamily="18" charset="0"/>
                <a:cs typeface="Times New Roman" pitchFamily="18" charset="0"/>
              </a:rPr>
              <a:t>“What should a robot do, and to what extent?”</a:t>
            </a:r>
            <a:r>
              <a:rPr lang="en-US" dirty="0" smtClean="0"/>
              <a:t>  </a:t>
            </a:r>
            <a:endParaRPr lang="en-US"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Motivation- “Service Robots”, Rescue operation.</a:t>
            </a:r>
          </a:p>
          <a:p>
            <a:endParaRPr lang="en-US" dirty="0" smtClean="0"/>
          </a:p>
          <a:p>
            <a:r>
              <a:rPr lang="en-US" dirty="0" smtClean="0"/>
              <a:t>Challenges-</a:t>
            </a:r>
          </a:p>
          <a:p>
            <a:endParaRPr lang="en-US" dirty="0" smtClean="0"/>
          </a:p>
          <a:p>
            <a:r>
              <a:rPr lang="en-US" dirty="0" smtClean="0"/>
              <a:t>HRI is application specific.</a:t>
            </a:r>
          </a:p>
          <a:p>
            <a:r>
              <a:rPr lang="en-US" dirty="0" smtClean="0"/>
              <a:t>Difficult to define common metrics to define, measure and evaluate task performance that can be used in wide range of HRI systems.</a:t>
            </a:r>
            <a:endParaRPr lang="en-US" dirty="0"/>
          </a:p>
        </p:txBody>
      </p:sp>
      <p:sp>
        <p:nvSpPr>
          <p:cNvPr id="3" name="Title 2"/>
          <p:cNvSpPr>
            <a:spLocks noGrp="1"/>
          </p:cNvSpPr>
          <p:nvPr>
            <p:ph type="title"/>
          </p:nvPr>
        </p:nvSpPr>
        <p:spPr/>
        <p:txBody>
          <a:bodyPr>
            <a:normAutofit/>
          </a:bodyPr>
          <a:lstStyle/>
          <a:p>
            <a:r>
              <a:rPr lang="en-US" sz="3600" u="sng" dirty="0" smtClean="0">
                <a:latin typeface="Times New Roman" pitchFamily="18" charset="0"/>
                <a:cs typeface="Times New Roman" pitchFamily="18" charset="0"/>
              </a:rPr>
              <a:t>MOTIVATION AND CHALLENGES</a:t>
            </a:r>
            <a:endParaRPr lang="en-US" sz="3600" u="sng"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TASK MISSION</a:t>
            </a:r>
            <a:endParaRPr lang="en-US" dirty="0"/>
          </a:p>
        </p:txBody>
      </p:sp>
      <p:sp>
        <p:nvSpPr>
          <p:cNvPr id="9" name="Content Placeholder 8"/>
          <p:cNvSpPr>
            <a:spLocks noGrp="1"/>
          </p:cNvSpPr>
          <p:nvPr>
            <p:ph idx="1"/>
          </p:nvPr>
        </p:nvSpPr>
        <p:spPr>
          <a:xfrm>
            <a:off x="457200" y="1481328"/>
            <a:ext cx="8229600" cy="5019506"/>
          </a:xfrm>
        </p:spPr>
        <p:txBody>
          <a:bodyPr>
            <a:normAutofit fontScale="92500" lnSpcReduction="10000"/>
          </a:bodyPr>
          <a:lstStyle/>
          <a:p>
            <a:pPr>
              <a:buNone/>
            </a:pPr>
            <a:r>
              <a:rPr lang="en-US" dirty="0" smtClean="0"/>
              <a:t>Three test cases:</a:t>
            </a:r>
          </a:p>
          <a:p>
            <a:pPr marL="624078" indent="-514350">
              <a:buNone/>
            </a:pPr>
            <a:endParaRPr lang="en-US" dirty="0" smtClean="0"/>
          </a:p>
          <a:p>
            <a:pPr marL="624078" indent="-514350">
              <a:buNone/>
            </a:pPr>
            <a:r>
              <a:rPr lang="en-US" dirty="0" smtClean="0"/>
              <a:t>1.	</a:t>
            </a:r>
            <a:r>
              <a:rPr lang="en-US" dirty="0" err="1" smtClean="0"/>
              <a:t>Teleoperate</a:t>
            </a:r>
            <a:r>
              <a:rPr lang="en-US" dirty="0" smtClean="0"/>
              <a:t> the </a:t>
            </a:r>
            <a:r>
              <a:rPr lang="en-US" dirty="0" err="1" smtClean="0"/>
              <a:t>turtlebot</a:t>
            </a:r>
            <a:r>
              <a:rPr lang="en-US" dirty="0" smtClean="0"/>
              <a:t> manually in the fourth floor </a:t>
            </a:r>
            <a:r>
              <a:rPr lang="en-US" dirty="0" err="1" smtClean="0"/>
              <a:t>corridoor</a:t>
            </a:r>
            <a:r>
              <a:rPr lang="en-US" dirty="0" smtClean="0"/>
              <a:t> and measure task performance metrics.</a:t>
            </a:r>
          </a:p>
          <a:p>
            <a:pPr marL="624078" indent="-514350">
              <a:buNone/>
            </a:pPr>
            <a:endParaRPr lang="en-US" dirty="0" smtClean="0"/>
          </a:p>
          <a:p>
            <a:pPr marL="624078" indent="-514350">
              <a:buNone/>
            </a:pPr>
            <a:r>
              <a:rPr lang="en-US" dirty="0" smtClean="0"/>
              <a:t>2.	Run PIPS code on </a:t>
            </a:r>
            <a:r>
              <a:rPr lang="en-US" dirty="0" err="1" smtClean="0"/>
              <a:t>turtlebot</a:t>
            </a:r>
            <a:r>
              <a:rPr lang="en-US" dirty="0" smtClean="0"/>
              <a:t> ,navigate </a:t>
            </a:r>
            <a:r>
              <a:rPr lang="en-US" dirty="0" err="1" smtClean="0"/>
              <a:t>turtlebot</a:t>
            </a:r>
            <a:r>
              <a:rPr lang="en-US" dirty="0" smtClean="0"/>
              <a:t> on fourth floor </a:t>
            </a:r>
            <a:r>
              <a:rPr lang="en-US" dirty="0" err="1" smtClean="0"/>
              <a:t>autonomouslyand</a:t>
            </a:r>
            <a:r>
              <a:rPr lang="en-US" dirty="0" smtClean="0"/>
              <a:t> analyze performance metrics.</a:t>
            </a:r>
          </a:p>
          <a:p>
            <a:pPr marL="624078" indent="-514350">
              <a:buAutoNum type="arabicPeriod" startAt="2"/>
            </a:pPr>
            <a:endParaRPr lang="en-US" dirty="0" smtClean="0"/>
          </a:p>
          <a:p>
            <a:pPr marL="624078" indent="-514350">
              <a:buNone/>
            </a:pPr>
            <a:r>
              <a:rPr lang="en-US" dirty="0" smtClean="0"/>
              <a:t>3.	Remote </a:t>
            </a:r>
            <a:r>
              <a:rPr lang="en-US" dirty="0" err="1" smtClean="0"/>
              <a:t>teleguidance</a:t>
            </a:r>
            <a:r>
              <a:rPr lang="en-US" dirty="0" smtClean="0"/>
              <a:t> : Run </a:t>
            </a:r>
            <a:r>
              <a:rPr lang="en-US" dirty="0" err="1" smtClean="0"/>
              <a:t>turtlebot</a:t>
            </a:r>
            <a:r>
              <a:rPr lang="en-US" dirty="0" smtClean="0"/>
              <a:t> on fourth floor world autonomously , the goal being decided by the user.(HRI)</a:t>
            </a:r>
          </a:p>
          <a:p>
            <a:endParaRPr lang="en-US"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500034" y="1481328"/>
            <a:ext cx="8229600" cy="5376672"/>
          </a:xfrm>
        </p:spPr>
        <p:txBody>
          <a:bodyPr>
            <a:normAutofit lnSpcReduction="10000"/>
          </a:bodyPr>
          <a:lstStyle/>
          <a:p>
            <a:r>
              <a:rPr lang="en-US" sz="2600" dirty="0" smtClean="0">
                <a:latin typeface="Times New Roman" pitchFamily="18" charset="0"/>
                <a:cs typeface="Times New Roman" pitchFamily="18" charset="0"/>
              </a:rPr>
              <a:t>Metrics that consider the security in the trajectory or proximity to obstacles (Safety Metrics SM)</a:t>
            </a:r>
          </a:p>
          <a:p>
            <a:pPr>
              <a:buNone/>
            </a:pPr>
            <a:endParaRPr lang="en-US" sz="2600" dirty="0" smtClean="0">
              <a:latin typeface="Times New Roman" pitchFamily="18" charset="0"/>
              <a:cs typeface="Times New Roman" pitchFamily="18" charset="0"/>
            </a:endParaRPr>
          </a:p>
          <a:p>
            <a:r>
              <a:rPr lang="en-US" sz="2600" dirty="0" smtClean="0">
                <a:latin typeface="Times New Roman" pitchFamily="18" charset="0"/>
                <a:cs typeface="Times New Roman" pitchFamily="18" charset="0"/>
              </a:rPr>
              <a:t>Metrics that consider dimension of trajectory towards goal </a:t>
            </a:r>
          </a:p>
          <a:p>
            <a:endParaRPr lang="en-US" sz="2600" dirty="0" smtClean="0">
              <a:latin typeface="Times New Roman" pitchFamily="18" charset="0"/>
              <a:cs typeface="Times New Roman" pitchFamily="18" charset="0"/>
            </a:endParaRPr>
          </a:p>
          <a:p>
            <a:r>
              <a:rPr lang="en-US" sz="2600" dirty="0" smtClean="0">
                <a:latin typeface="Times New Roman" pitchFamily="18" charset="0"/>
                <a:cs typeface="Times New Roman" pitchFamily="18" charset="0"/>
              </a:rPr>
              <a:t>Metrics that evaluate smoothness of trajectory</a:t>
            </a:r>
          </a:p>
          <a:p>
            <a:endParaRPr lang="en-US" sz="2600" dirty="0" smtClean="0">
              <a:latin typeface="Times New Roman" pitchFamily="18" charset="0"/>
              <a:cs typeface="Times New Roman" pitchFamily="18" charset="0"/>
            </a:endParaRPr>
          </a:p>
          <a:p>
            <a:r>
              <a:rPr lang="en-US" sz="2600" dirty="0" smtClean="0">
                <a:latin typeface="Times New Roman" pitchFamily="18" charset="0"/>
                <a:cs typeface="Times New Roman" pitchFamily="18" charset="0"/>
              </a:rPr>
              <a:t>Metrics that consider the complexity of the environment and determine the sensitivity and robustness of the robot.</a:t>
            </a:r>
          </a:p>
          <a:p>
            <a:endParaRPr lang="en-US" sz="2600" dirty="0" smtClean="0">
              <a:latin typeface="Times New Roman" pitchFamily="18" charset="0"/>
              <a:cs typeface="Times New Roman" pitchFamily="18" charset="0"/>
            </a:endParaRPr>
          </a:p>
          <a:p>
            <a:r>
              <a:rPr lang="en-US" sz="2600" dirty="0" smtClean="0">
                <a:latin typeface="Times New Roman" pitchFamily="18" charset="0"/>
                <a:cs typeface="Times New Roman" pitchFamily="18" charset="0"/>
              </a:rPr>
              <a:t>Time Metrics</a:t>
            </a:r>
            <a:r>
              <a:rPr lang="en-US" dirty="0" smtClean="0"/>
              <a:t/>
            </a:r>
            <a:br>
              <a:rPr lang="en-US" dirty="0" smtClean="0"/>
            </a:br>
            <a:endParaRPr lang="en-US" dirty="0" smtClean="0"/>
          </a:p>
          <a:p>
            <a:endParaRPr lang="en-US" dirty="0" smtClean="0"/>
          </a:p>
          <a:p>
            <a:endParaRPr lang="en-US" dirty="0" smtClean="0"/>
          </a:p>
          <a:p>
            <a:pPr>
              <a:buNone/>
            </a:pPr>
            <a:endParaRPr lang="en-US" dirty="0"/>
          </a:p>
        </p:txBody>
      </p:sp>
      <p:sp>
        <p:nvSpPr>
          <p:cNvPr id="3" name="Title 2"/>
          <p:cNvSpPr>
            <a:spLocks noGrp="1"/>
          </p:cNvSpPr>
          <p:nvPr>
            <p:ph type="title"/>
          </p:nvPr>
        </p:nvSpPr>
        <p:spPr/>
        <p:txBody>
          <a:bodyPr>
            <a:normAutofit/>
          </a:bodyPr>
          <a:lstStyle/>
          <a:p>
            <a:pPr algn="ctr"/>
            <a:r>
              <a:rPr lang="en-US" sz="3600" u="sng" dirty="0" smtClean="0">
                <a:latin typeface="Times New Roman" pitchFamily="18" charset="0"/>
                <a:cs typeface="Times New Roman" pitchFamily="18" charset="0"/>
              </a:rPr>
              <a:t>Quantitative Performance Metrics</a:t>
            </a:r>
            <a:endParaRPr lang="en-US" sz="3600" u="sng"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71472" y="2714620"/>
            <a:ext cx="8229600" cy="1143000"/>
          </a:xfrm>
        </p:spPr>
        <p:txBody>
          <a:bodyPr>
            <a:normAutofit fontScale="90000"/>
          </a:bodyPr>
          <a:lstStyle/>
          <a:p>
            <a:pPr algn="ctr"/>
            <a:r>
              <a:rPr lang="en-US" u="sng" dirty="0" smtClean="0">
                <a:latin typeface="Times New Roman" pitchFamily="18" charset="0"/>
                <a:cs typeface="Times New Roman" pitchFamily="18" charset="0"/>
              </a:rPr>
              <a:t>Description of </a:t>
            </a:r>
            <a:r>
              <a:rPr lang="en-US" u="sng" dirty="0" smtClean="0">
                <a:latin typeface="Times New Roman" pitchFamily="18" charset="0"/>
                <a:cs typeface="Times New Roman" pitchFamily="18" charset="0"/>
              </a:rPr>
              <a:t>Objective Parameters</a:t>
            </a:r>
            <a:endParaRPr lang="en-US" dirty="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481328"/>
            <a:ext cx="8229600" cy="5376672"/>
          </a:xfrm>
        </p:spPr>
        <p:txBody>
          <a:bodyPr>
            <a:normAutofit/>
          </a:bodyPr>
          <a:lstStyle/>
          <a:p>
            <a:pPr>
              <a:buNone/>
            </a:pPr>
            <a:r>
              <a:rPr lang="en-US" sz="2400" dirty="0" smtClean="0">
                <a:latin typeface="Times New Roman" pitchFamily="18" charset="0"/>
                <a:cs typeface="Times New Roman" pitchFamily="18" charset="0"/>
              </a:rPr>
              <a:t>  Metrics that consider the security in the trajectory or proximity to obstacles</a:t>
            </a:r>
          </a:p>
          <a:p>
            <a:pPr>
              <a:buNone/>
            </a:pPr>
            <a:endParaRPr lang="en-US" sz="2400" dirty="0" smtClean="0">
              <a:latin typeface="Times New Roman" pitchFamily="18" charset="0"/>
              <a:cs typeface="Times New Roman" pitchFamily="18" charset="0"/>
            </a:endParaRPr>
          </a:p>
          <a:p>
            <a:r>
              <a:rPr lang="en-US" sz="2400" b="1" dirty="0" smtClean="0">
                <a:latin typeface="Times New Roman" pitchFamily="18" charset="0"/>
                <a:cs typeface="Times New Roman" pitchFamily="18" charset="0"/>
              </a:rPr>
              <a:t>SM1</a:t>
            </a:r>
            <a:r>
              <a:rPr lang="en-US" sz="2400" dirty="0" smtClean="0">
                <a:latin typeface="Times New Roman" pitchFamily="18" charset="0"/>
                <a:cs typeface="Times New Roman" pitchFamily="18" charset="0"/>
              </a:rPr>
              <a:t>= Mean distance between vehicle and the obstacles through the entire mission measured by the sensor. </a:t>
            </a:r>
            <a:endParaRPr lang="en-US" sz="2400" dirty="0" smtClean="0">
              <a:latin typeface="Times New Roman" pitchFamily="18" charset="0"/>
              <a:cs typeface="Times New Roman" pitchFamily="18" charset="0"/>
            </a:endParaRPr>
          </a:p>
          <a:p>
            <a:r>
              <a:rPr lang="en-US" sz="2400" b="1" dirty="0" smtClean="0">
                <a:latin typeface="Times New Roman" pitchFamily="18" charset="0"/>
                <a:cs typeface="Times New Roman" pitchFamily="18" charset="0"/>
              </a:rPr>
              <a:t>SM2</a:t>
            </a:r>
            <a:r>
              <a:rPr lang="en-US" sz="2400" dirty="0" smtClean="0">
                <a:latin typeface="Times New Roman" pitchFamily="18" charset="0"/>
                <a:cs typeface="Times New Roman" pitchFamily="18" charset="0"/>
              </a:rPr>
              <a:t>= Minimum distance between any sensor and any obstacle through the entire trajectory. This index measures the maximum risk taken throughout the entire mission.</a:t>
            </a:r>
          </a:p>
          <a:p>
            <a:endParaRPr lang="en-US" sz="2400" dirty="0" smtClean="0">
              <a:latin typeface="Times New Roman" pitchFamily="18" charset="0"/>
              <a:cs typeface="Times New Roman" pitchFamily="18" charset="0"/>
            </a:endParaRPr>
          </a:p>
          <a:p>
            <a:r>
              <a:rPr lang="en-US" sz="2400" b="1" dirty="0" smtClean="0">
                <a:solidFill>
                  <a:srgbClr val="C00000"/>
                </a:solidFill>
                <a:latin typeface="Times New Roman" pitchFamily="18" charset="0"/>
                <a:cs typeface="Times New Roman" pitchFamily="18" charset="0"/>
              </a:rPr>
              <a:t>Relevance</a:t>
            </a:r>
            <a:r>
              <a:rPr lang="en-US" sz="2400" dirty="0" smtClean="0">
                <a:latin typeface="Times New Roman" pitchFamily="18" charset="0"/>
                <a:cs typeface="Times New Roman" pitchFamily="18" charset="0"/>
              </a:rPr>
              <a:t>:</a:t>
            </a:r>
            <a:r>
              <a:rPr lang="en-US" sz="1800" dirty="0" smtClean="0">
                <a:latin typeface="Calibri" pitchFamily="34" charset="0"/>
                <a:cs typeface="Calibri" pitchFamily="34" charset="0"/>
              </a:rPr>
              <a:t>SM1 gives an </a:t>
            </a:r>
            <a:r>
              <a:rPr lang="en-US" sz="1800" dirty="0" smtClean="0">
                <a:solidFill>
                  <a:srgbClr val="C00000"/>
                </a:solidFill>
                <a:latin typeface="Calibri" pitchFamily="34" charset="0"/>
                <a:cs typeface="Calibri" pitchFamily="34" charset="0"/>
              </a:rPr>
              <a:t>overall perspective of the proximity</a:t>
            </a:r>
            <a:r>
              <a:rPr lang="en-US" sz="1800" dirty="0" smtClean="0">
                <a:latin typeface="Calibri" pitchFamily="34" charset="0"/>
                <a:cs typeface="Calibri" pitchFamily="34" charset="0"/>
              </a:rPr>
              <a:t> between the obstacle and the robot throughout the task whereas SM2 measures </a:t>
            </a:r>
            <a:r>
              <a:rPr lang="en-US" sz="1800" dirty="0" smtClean="0">
                <a:solidFill>
                  <a:srgbClr val="C00000"/>
                </a:solidFill>
                <a:latin typeface="Calibri" pitchFamily="34" charset="0"/>
                <a:cs typeface="Calibri" pitchFamily="34" charset="0"/>
              </a:rPr>
              <a:t>the maximum closeness or the maximum risk factor </a:t>
            </a:r>
            <a:r>
              <a:rPr lang="en-US" sz="1800" dirty="0" smtClean="0">
                <a:latin typeface="Calibri" pitchFamily="34" charset="0"/>
                <a:cs typeface="Calibri" pitchFamily="34" charset="0"/>
              </a:rPr>
              <a:t>of the robot</a:t>
            </a:r>
            <a:r>
              <a:rPr lang="en-US" sz="1800" dirty="0" smtClean="0">
                <a:latin typeface="Calibri" pitchFamily="34" charset="0"/>
                <a:cs typeface="Calibri" pitchFamily="34" charset="0"/>
              </a:rPr>
              <a:t>.</a:t>
            </a:r>
            <a:r>
              <a:rPr lang="en-US" sz="2400" dirty="0" smtClean="0"/>
              <a:t/>
            </a:r>
            <a:br>
              <a:rPr lang="en-US" sz="2400" dirty="0" smtClean="0"/>
            </a:br>
            <a:endParaRPr lang="en-US" sz="2400" b="1" dirty="0" smtClean="0">
              <a:latin typeface="Times New Roman" pitchFamily="18" charset="0"/>
              <a:cs typeface="Times New Roman" pitchFamily="18" charset="0"/>
            </a:endParaRPr>
          </a:p>
          <a:p>
            <a:endParaRPr lang="en-US" sz="2400" dirty="0" smtClean="0">
              <a:latin typeface="Times New Roman" pitchFamily="18" charset="0"/>
              <a:cs typeface="Times New Roman" pitchFamily="18" charset="0"/>
            </a:endParaRPr>
          </a:p>
          <a:p>
            <a:endParaRPr lang="en-US" sz="2400" dirty="0" smtClean="0">
              <a:latin typeface="Times New Roman" pitchFamily="18" charset="0"/>
              <a:cs typeface="Times New Roman" pitchFamily="18" charset="0"/>
            </a:endParaRPr>
          </a:p>
          <a:p>
            <a:endParaRPr lang="en-US" sz="2400" dirty="0" smtClean="0">
              <a:latin typeface="Times New Roman" pitchFamily="18" charset="0"/>
              <a:cs typeface="Times New Roman" pitchFamily="18" charset="0"/>
            </a:endParaRPr>
          </a:p>
          <a:p>
            <a:endParaRPr lang="en-US" sz="2400" dirty="0" smtClean="0">
              <a:latin typeface="Times New Roman" pitchFamily="18" charset="0"/>
              <a:cs typeface="Times New Roman" pitchFamily="18" charset="0"/>
            </a:endParaRPr>
          </a:p>
          <a:p>
            <a:endParaRPr lang="en-US" sz="2400" dirty="0" smtClean="0">
              <a:latin typeface="Times New Roman" pitchFamily="18" charset="0"/>
              <a:cs typeface="Times New Roman" pitchFamily="18" charset="0"/>
            </a:endParaRPr>
          </a:p>
          <a:p>
            <a:pPr algn="ctr">
              <a:buNone/>
            </a:pPr>
            <a:endParaRPr lang="en-US" sz="2400" dirty="0" smtClean="0">
              <a:latin typeface="Times New Roman" pitchFamily="18" charset="0"/>
              <a:cs typeface="Times New Roman" pitchFamily="18" charset="0"/>
            </a:endParaRPr>
          </a:p>
          <a:p>
            <a:pPr>
              <a:buNone/>
            </a:pPr>
            <a:endParaRPr lang="en-US" sz="2400" dirty="0" smtClean="0">
              <a:latin typeface="Times New Roman" pitchFamily="18" charset="0"/>
              <a:cs typeface="Times New Roman" pitchFamily="18" charset="0"/>
            </a:endParaRPr>
          </a:p>
          <a:p>
            <a:pPr>
              <a:buNone/>
            </a:pPr>
            <a:endParaRPr lang="en-US" sz="2400" dirty="0" smtClean="0">
              <a:latin typeface="Times New Roman" pitchFamily="18" charset="0"/>
              <a:cs typeface="Times New Roman" pitchFamily="18" charset="0"/>
            </a:endParaRPr>
          </a:p>
          <a:p>
            <a:pPr>
              <a:buNone/>
            </a:pPr>
            <a:endParaRPr lang="en-US" sz="2400" dirty="0" smtClean="0">
              <a:latin typeface="Times New Roman" pitchFamily="18" charset="0"/>
              <a:cs typeface="Times New Roman" pitchFamily="18" charset="0"/>
            </a:endParaRPr>
          </a:p>
        </p:txBody>
      </p:sp>
      <p:sp>
        <p:nvSpPr>
          <p:cNvPr id="3" name="Title 2"/>
          <p:cNvSpPr>
            <a:spLocks noGrp="1"/>
          </p:cNvSpPr>
          <p:nvPr>
            <p:ph type="title"/>
          </p:nvPr>
        </p:nvSpPr>
        <p:spPr/>
        <p:txBody>
          <a:bodyPr/>
          <a:lstStyle/>
          <a:p>
            <a:r>
              <a:rPr lang="en-US" u="sng" dirty="0" smtClean="0">
                <a:latin typeface="Times New Roman" pitchFamily="18" charset="0"/>
                <a:cs typeface="Times New Roman" pitchFamily="18" charset="0"/>
              </a:rPr>
              <a:t>Safety Metrics (SM)</a:t>
            </a:r>
            <a:endParaRPr lang="en-US" u="sng"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oncourse">
  <a:themeElements>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Concourse">
      <a:maj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ajorFont>
      <a:min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65000"/>
                <a:satMod val="300000"/>
              </a:schemeClr>
            </a:gs>
          </a:gsLst>
          <a:path path="circle">
            <a:fillToRect l="95000" t="-106500" r="5000" b="206500"/>
          </a:path>
        </a:gradFill>
        <a:blipFill>
          <a:blip xmlns:r="http://schemas.openxmlformats.org/officeDocument/2006/relationships" r:embed="rId1">
            <a:duotone>
              <a:schemeClr val="phClr">
                <a:shade val="60000"/>
                <a:satMod val="110000"/>
              </a:schemeClr>
              <a:schemeClr val="phClr">
                <a:tint val="95000"/>
              </a:schemeClr>
            </a:duotone>
          </a:blip>
          <a:tile tx="0" ty="0" sx="50000" sy="5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789</TotalTime>
  <Words>1134</Words>
  <Application>Microsoft Office PowerPoint</Application>
  <PresentationFormat>On-screen Show (4:3)</PresentationFormat>
  <Paragraphs>222</Paragraphs>
  <Slides>34</Slides>
  <Notes>2</Notes>
  <HiddenSlides>0</HiddenSlides>
  <MMClips>0</MMClips>
  <ScaleCrop>false</ScaleCrop>
  <HeadingPairs>
    <vt:vector size="4" baseType="variant">
      <vt:variant>
        <vt:lpstr>Theme</vt:lpstr>
      </vt:variant>
      <vt:variant>
        <vt:i4>1</vt:i4>
      </vt:variant>
      <vt:variant>
        <vt:lpstr>Slide Titles</vt:lpstr>
      </vt:variant>
      <vt:variant>
        <vt:i4>34</vt:i4>
      </vt:variant>
    </vt:vector>
  </HeadingPairs>
  <TitlesOfParts>
    <vt:vector size="35" baseType="lpstr">
      <vt:lpstr>Concourse</vt:lpstr>
      <vt:lpstr>Exploiting Autonomy for Enhancing Remotely Guided Operation of Ground Vehicles</vt:lpstr>
      <vt:lpstr>Objective:</vt:lpstr>
      <vt:lpstr>INTRODUCTION</vt:lpstr>
      <vt:lpstr>Teleguidance- A Human Robot Interaction framework</vt:lpstr>
      <vt:lpstr>MOTIVATION AND CHALLENGES</vt:lpstr>
      <vt:lpstr>TASK MISSION</vt:lpstr>
      <vt:lpstr>Quantitative Performance Metrics</vt:lpstr>
      <vt:lpstr>Description of Objective Parameters</vt:lpstr>
      <vt:lpstr>Safety Metrics (SM)</vt:lpstr>
      <vt:lpstr>Slide 10</vt:lpstr>
      <vt:lpstr>Slide 11</vt:lpstr>
      <vt:lpstr>Method of evaluation</vt:lpstr>
      <vt:lpstr>Dimension Metrics (DM)</vt:lpstr>
      <vt:lpstr>Slide 14</vt:lpstr>
      <vt:lpstr>Method of Evaluation</vt:lpstr>
      <vt:lpstr>Smoothness Metrics</vt:lpstr>
      <vt:lpstr>Smoothness Metrics</vt:lpstr>
      <vt:lpstr>Smoothness Metrics</vt:lpstr>
      <vt:lpstr>Metrics that consider the complexity of the environment</vt:lpstr>
      <vt:lpstr>Metrics considering Number of collisions:</vt:lpstr>
      <vt:lpstr>Experiment 1:</vt:lpstr>
      <vt:lpstr>Procedure to be implemented in Gazebo World : </vt:lpstr>
      <vt:lpstr>Task 2 : Fully autonomous PIPS Setup: </vt:lpstr>
      <vt:lpstr>3.    Task 3: Semi Autonomous System</vt:lpstr>
      <vt:lpstr>Slide 25</vt:lpstr>
      <vt:lpstr>Slide 26</vt:lpstr>
      <vt:lpstr>Experiment 2:  On field experiment to measure Situational Awareness</vt:lpstr>
      <vt:lpstr>Situational Awareness Methodology</vt:lpstr>
      <vt:lpstr>Data collection</vt:lpstr>
      <vt:lpstr>Situational Awareness Parameters tested</vt:lpstr>
      <vt:lpstr>Expected Results </vt:lpstr>
      <vt:lpstr>How enhances situational Awareness?</vt:lpstr>
      <vt:lpstr>REFERENCES</vt:lpstr>
      <vt:lpstr>Thank You!!</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Teleguidance</dc:title>
  <dc:creator>Akashleena Sarkar</dc:creator>
  <cp:lastModifiedBy>Akashleena Sarkar</cp:lastModifiedBy>
  <cp:revision>97</cp:revision>
  <dcterms:created xsi:type="dcterms:W3CDTF">2019-06-13T11:20:42Z</dcterms:created>
  <dcterms:modified xsi:type="dcterms:W3CDTF">2019-07-03T19:17:24Z</dcterms:modified>
</cp:coreProperties>
</file>